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sldIdLst>
    <p:sldId id="262" r:id="rId3"/>
    <p:sldId id="263" r:id="rId4"/>
    <p:sldId id="264" r:id="rId5"/>
    <p:sldId id="265" r:id="rId6"/>
    <p:sldId id="261"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Lst>
  <p:sldSz cx="6858000" cy="9144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61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552" y="62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33B9B92-2858-4F89-9CAB-4327CE3DFDDE}"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58052E6-6620-4D03-9036-1DFCEFFEFFEB}"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6"/>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6"/>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EA4FD16-8C6E-4C76-8BEB-83D822DAD4A4}"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385762" y="7133205"/>
            <a:ext cx="6472238" cy="3175"/>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285750" y="6471217"/>
            <a:ext cx="6343650" cy="1629833"/>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285750" y="5181600"/>
            <a:ext cx="6343650" cy="12192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6172200" y="8631936"/>
            <a:ext cx="569214" cy="329184"/>
          </a:xfrm>
        </p:spPr>
        <p:txBody>
          <a:bodyPr/>
          <a:lstStyle/>
          <a:p>
            <a:fld id="{F33B9B92-2858-4F89-9CAB-4327CE3DFDDE}"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endParaRPr lang="en-US"/>
          </a:p>
        </p:txBody>
      </p:sp>
      <p:sp>
        <p:nvSpPr>
          <p:cNvPr id="19" name="Footer Placeholder 18"/>
          <p:cNvSpPr>
            <a:spLocks noGrp="1"/>
          </p:cNvSpPr>
          <p:nvPr>
            <p:ph type="ftr" sz="quarter" idx="11"/>
          </p:nvPr>
        </p:nvSpPr>
        <p:spPr>
          <a:xfrm>
            <a:off x="2686050" y="101602"/>
            <a:ext cx="2171700" cy="385233"/>
          </a:xfrm>
        </p:spPr>
        <p:txBody>
          <a:bodyPr/>
          <a:lstStyle/>
          <a:p>
            <a:endParaRPr lang="en-US"/>
          </a:p>
        </p:txBody>
      </p:sp>
      <p:sp>
        <p:nvSpPr>
          <p:cNvPr id="16" name="Slide Number Placeholder 15"/>
          <p:cNvSpPr>
            <a:spLocks noGrp="1"/>
          </p:cNvSpPr>
          <p:nvPr>
            <p:ph type="sldNum" sz="quarter" idx="12"/>
          </p:nvPr>
        </p:nvSpPr>
        <p:spPr>
          <a:xfrm>
            <a:off x="6172200" y="8631936"/>
            <a:ext cx="569214" cy="329184"/>
          </a:xfrm>
        </p:spPr>
        <p:txBody>
          <a:bodyPr/>
          <a:lstStyle/>
          <a:p>
            <a:fld id="{DCEFF3C1-825B-49EA-A327-0624F8ED3ADE}"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385762" y="4593205"/>
            <a:ext cx="6472238" cy="3175"/>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285750" y="2235200"/>
            <a:ext cx="6343650" cy="16256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D4D4784A-3950-42BF-BED1-11E04F6D1B38}" type="slidenum">
              <a:rPr lang="en-US" smtClean="0"/>
              <a:pPr/>
              <a:t>‹#›</a:t>
            </a:fld>
            <a:endParaRPr lang="en-US"/>
          </a:p>
        </p:txBody>
      </p:sp>
      <p:sp>
        <p:nvSpPr>
          <p:cNvPr id="8" name="Title 7"/>
          <p:cNvSpPr>
            <a:spLocks noGrp="1"/>
          </p:cNvSpPr>
          <p:nvPr>
            <p:ph type="title"/>
          </p:nvPr>
        </p:nvSpPr>
        <p:spPr>
          <a:xfrm>
            <a:off x="135356" y="3929449"/>
            <a:ext cx="6515100" cy="1579767"/>
          </a:xfrm>
        </p:spPr>
        <p:txBody>
          <a:bodyPr rtlCol="0" anchor="t"/>
          <a:lstStyle>
            <a:lvl1pPr algn="r">
              <a:defRPr/>
            </a:lvl1pPr>
          </a:lstStyle>
          <a:p>
            <a:r>
              <a:rPr kumimoji="0" lang="en-US" smtClean="0"/>
              <a:t>Click to edit Master title style</a:t>
            </a:r>
            <a:endParaRPr kumimoji="0"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226314" y="609600"/>
            <a:ext cx="6515100" cy="1121664"/>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228600" y="2133600"/>
            <a:ext cx="3143250" cy="62992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3486150" y="2133600"/>
            <a:ext cx="3257550" cy="62992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CBED6890-DF73-4312-97F6-A7C06F6E46E6}"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228600" y="7213601"/>
            <a:ext cx="6457950" cy="1176867"/>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11084" y="889000"/>
            <a:ext cx="3217917" cy="853016"/>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3483770" y="889000"/>
            <a:ext cx="3219181" cy="853016"/>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11084" y="1754718"/>
            <a:ext cx="3217917" cy="5255684"/>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3486548" y="1754718"/>
            <a:ext cx="3216402" cy="5255684"/>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172200" y="8636000"/>
            <a:ext cx="571500" cy="329184"/>
          </a:xfrm>
        </p:spPr>
        <p:txBody>
          <a:bodyPr/>
          <a:lstStyle/>
          <a:p>
            <a:fld id="{790A5C8B-3C73-42AC-ABBA-21637A6F1DFD}" type="slidenum">
              <a:rPr lang="en-US" smtClean="0"/>
              <a:pPr/>
              <a:t>‹#›</a:t>
            </a:fld>
            <a:endParaRPr lang="en-US"/>
          </a:p>
        </p:txBody>
      </p:sp>
      <p:sp>
        <p:nvSpPr>
          <p:cNvPr id="11" name="Straight Connector 10"/>
          <p:cNvSpPr>
            <a:spLocks noChangeShapeType="1"/>
          </p:cNvSpPr>
          <p:nvPr/>
        </p:nvSpPr>
        <p:spPr bwMode="auto">
          <a:xfrm>
            <a:off x="385762" y="8026402"/>
            <a:ext cx="6472238" cy="3175"/>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226314" y="609600"/>
            <a:ext cx="6515100" cy="1121664"/>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F009EE-6B0D-40BF-9ACC-660B066A5C1D}"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10AA4C-5EDE-405A-A44A-940F2F242806}"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385762" y="7798825"/>
            <a:ext cx="6472238" cy="3175"/>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342900" y="7315201"/>
            <a:ext cx="6343650" cy="694267"/>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342901" y="812800"/>
            <a:ext cx="2256235" cy="64008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2681288" y="812800"/>
            <a:ext cx="4005263" cy="64008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9D2ED4-77D0-472D-879E-0E717961E32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CEFF3C1-825B-49EA-A327-0624F8ED3ADE}"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2628900" y="822179"/>
            <a:ext cx="3771900" cy="48768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D32CA612-E57D-4489-ABE7-CA2B12A62CEA}" type="slidenum">
              <a:rPr lang="en-US" smtClean="0"/>
              <a:pPr/>
              <a:t>‹#›</a:t>
            </a:fld>
            <a:endParaRPr lang="en-US"/>
          </a:p>
        </p:txBody>
      </p:sp>
      <p:sp>
        <p:nvSpPr>
          <p:cNvPr id="17" name="Title 16"/>
          <p:cNvSpPr>
            <a:spLocks noGrp="1"/>
          </p:cNvSpPr>
          <p:nvPr>
            <p:ph type="title"/>
          </p:nvPr>
        </p:nvSpPr>
        <p:spPr>
          <a:xfrm>
            <a:off x="285750" y="6658347"/>
            <a:ext cx="4400550" cy="696384"/>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285750" y="7377625"/>
            <a:ext cx="4400550" cy="1024467"/>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8052E6-6620-4D03-9036-1DFCEFFEFFEB}"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43500" y="732370"/>
            <a:ext cx="1371600" cy="780203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42900" y="732370"/>
            <a:ext cx="4686300" cy="780203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A4FD16-8C6E-4C76-8BEB-83D822DAD4A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20"/>
            <a:ext cx="5829300" cy="2000249"/>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4D4784A-3950-42BF-BED1-11E04F6D1B38}"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BED6890-DF73-4312-97F6-A7C06F6E46E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790A5C8B-3C73-42AC-ABBA-21637A6F1DF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40F009EE-6B0D-40BF-9ACC-660B066A5C1D}"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010AA4C-5EDE-405A-A44A-940F2F24280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8" y="364069"/>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1" y="1913469"/>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B9D2ED4-77D0-472D-879E-0E717961E323}"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32CA612-E57D-4489-ABE7-CA2B12A62CEA}"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900" y="366184"/>
            <a:ext cx="6172200" cy="1524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42900" y="2133602"/>
            <a:ext cx="6172200" cy="603461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342900" y="8326967"/>
            <a:ext cx="16002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2343150" y="8326967"/>
            <a:ext cx="21717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4914900" y="8326967"/>
            <a:ext cx="16002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114623FC-2CEE-4C76-9BF2-7223E0F044E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385762" y="1401199"/>
            <a:ext cx="6472238" cy="3175"/>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228600" y="2072218"/>
            <a:ext cx="6515100" cy="6034617"/>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4857750" y="101602"/>
            <a:ext cx="1885950" cy="385233"/>
          </a:xfrm>
          <a:prstGeom prst="rect">
            <a:avLst/>
          </a:prstGeom>
        </p:spPr>
        <p:txBody>
          <a:bodyPr vert="horz"/>
          <a:lstStyle>
            <a:lvl1pPr algn="l" eaLnBrk="1" latinLnBrk="0" hangingPunct="1">
              <a:defRPr kumimoji="0" sz="1200">
                <a:solidFill>
                  <a:schemeClr val="accent1">
                    <a:shade val="75000"/>
                  </a:schemeClr>
                </a:solidFill>
              </a:defRPr>
            </a:lvl1pPr>
          </a:lstStyle>
          <a:p>
            <a:endParaRPr lang="en-US"/>
          </a:p>
        </p:txBody>
      </p:sp>
      <p:sp>
        <p:nvSpPr>
          <p:cNvPr id="28" name="Footer Placeholder 27"/>
          <p:cNvSpPr>
            <a:spLocks noGrp="1"/>
          </p:cNvSpPr>
          <p:nvPr>
            <p:ph type="ftr" sz="quarter" idx="3"/>
          </p:nvPr>
        </p:nvSpPr>
        <p:spPr>
          <a:xfrm>
            <a:off x="2343150" y="101602"/>
            <a:ext cx="2514600" cy="385233"/>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6172200" y="8636002"/>
            <a:ext cx="571500" cy="325967"/>
          </a:xfrm>
          <a:prstGeom prst="rect">
            <a:avLst/>
          </a:prstGeom>
        </p:spPr>
        <p:txBody>
          <a:bodyPr vert="horz"/>
          <a:lstStyle>
            <a:lvl1pPr algn="r" eaLnBrk="1" latinLnBrk="0" hangingPunct="1">
              <a:defRPr kumimoji="0" sz="1200">
                <a:solidFill>
                  <a:schemeClr val="accent1">
                    <a:shade val="75000"/>
                  </a:schemeClr>
                </a:solidFill>
              </a:defRPr>
            </a:lvl1pPr>
          </a:lstStyle>
          <a:p>
            <a:fld id="{114623FC-2CEE-4C76-9BF2-7223E0F044E4}" type="slidenum">
              <a:rPr lang="en-US" smtClean="0"/>
              <a:pPr/>
              <a:t>‹#›</a:t>
            </a:fld>
            <a:endParaRPr lang="en-US"/>
          </a:p>
        </p:txBody>
      </p:sp>
      <p:sp>
        <p:nvSpPr>
          <p:cNvPr id="10" name="Title Placeholder 9"/>
          <p:cNvSpPr>
            <a:spLocks noGrp="1"/>
          </p:cNvSpPr>
          <p:nvPr>
            <p:ph type="title"/>
          </p:nvPr>
        </p:nvSpPr>
        <p:spPr>
          <a:xfrm>
            <a:off x="228600" y="609600"/>
            <a:ext cx="6515100" cy="11176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385762" y="1401199"/>
            <a:ext cx="6472238" cy="3175"/>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385762" y="1410650"/>
            <a:ext cx="6472238" cy="3175"/>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rot="20691781">
            <a:off x="228608" y="1354605"/>
            <a:ext cx="6177663" cy="4572000"/>
          </a:xfrm>
        </p:spPr>
        <p:txBody>
          <a:bodyPr>
            <a:normAutofit fontScale="90000"/>
          </a:bodyPr>
          <a:lstStyle/>
          <a:p>
            <a:pPr eaLnBrk="1" hangingPunct="1"/>
            <a:r>
              <a:rPr lang="en-US" sz="4000" i="1" dirty="0" smtClean="0">
                <a:solidFill>
                  <a:schemeClr val="tx1"/>
                </a:solidFill>
                <a:latin typeface="Times New Roman" pitchFamily="18" charset="0"/>
                <a:cs typeface="Times New Roman" pitchFamily="18" charset="0"/>
              </a:rPr>
              <a:t>The Good Shepherd Ministry</a:t>
            </a:r>
            <a:br>
              <a:rPr lang="en-US" sz="4000" i="1" dirty="0" smtClean="0">
                <a:solidFill>
                  <a:schemeClr val="tx1"/>
                </a:solidFill>
                <a:latin typeface="Times New Roman" pitchFamily="18" charset="0"/>
                <a:cs typeface="Times New Roman" pitchFamily="18" charset="0"/>
              </a:rPr>
            </a:br>
            <a:r>
              <a:rPr lang="en-US" sz="4400" i="1" dirty="0" smtClean="0">
                <a:solidFill>
                  <a:schemeClr val="tx1"/>
                </a:solidFill>
                <a:latin typeface="Times New Roman" pitchFamily="18" charset="0"/>
                <a:cs typeface="Times New Roman" pitchFamily="18" charset="0"/>
              </a:rPr>
              <a:t>Psalm 23</a:t>
            </a:r>
            <a:br>
              <a:rPr lang="en-US" sz="4400" i="1" dirty="0" smtClean="0">
                <a:solidFill>
                  <a:schemeClr val="tx1"/>
                </a:solidFill>
                <a:latin typeface="Times New Roman" pitchFamily="18" charset="0"/>
                <a:cs typeface="Times New Roman" pitchFamily="18" charset="0"/>
              </a:rPr>
            </a:b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r>
              <a:rPr lang="en-US" sz="3200" i="1" dirty="0" smtClean="0">
                <a:solidFill>
                  <a:schemeClr val="tx1"/>
                </a:solidFill>
                <a:latin typeface="Times New Roman" pitchFamily="18" charset="0"/>
                <a:cs typeface="Times New Roman" pitchFamily="18" charset="0"/>
              </a:rPr>
              <a:t>Christian</a:t>
            </a:r>
            <a:r>
              <a:rPr lang="en-US" sz="2800" i="1" dirty="0" smtClean="0">
                <a:solidFill>
                  <a:schemeClr val="tx1"/>
                </a:solidFill>
                <a:latin typeface="Times New Roman" pitchFamily="18" charset="0"/>
                <a:cs typeface="Times New Roman" pitchFamily="18" charset="0"/>
              </a:rPr>
              <a:t> </a:t>
            </a:r>
            <a:br>
              <a:rPr lang="en-US" sz="2800" i="1" dirty="0" smtClean="0">
                <a:solidFill>
                  <a:schemeClr val="tx1"/>
                </a:solidFill>
                <a:latin typeface="Times New Roman" pitchFamily="18" charset="0"/>
                <a:cs typeface="Times New Roman" pitchFamily="18" charset="0"/>
              </a:rPr>
            </a:br>
            <a:r>
              <a:rPr lang="en-US" sz="3100" i="1" dirty="0" smtClean="0">
                <a:solidFill>
                  <a:schemeClr val="tx1"/>
                </a:solidFill>
                <a:latin typeface="Times New Roman" pitchFamily="18" charset="0"/>
                <a:cs typeface="Times New Roman" pitchFamily="18" charset="0"/>
              </a:rPr>
              <a:t>Spiritual Direction/Retreats</a:t>
            </a:r>
            <a:r>
              <a:rPr lang="en-US" sz="3100" i="1" dirty="0" smtClean="0">
                <a:solidFill>
                  <a:schemeClr val="tx1"/>
                </a:solidFill>
                <a:latin typeface="Times New Roman" pitchFamily="18" charset="0"/>
                <a:cs typeface="Times New Roman" pitchFamily="18" charset="0"/>
              </a:rPr>
              <a:t>/</a:t>
            </a:r>
            <a:br>
              <a:rPr lang="en-US" sz="3100" i="1" dirty="0" smtClean="0">
                <a:solidFill>
                  <a:schemeClr val="tx1"/>
                </a:solidFill>
                <a:latin typeface="Times New Roman" pitchFamily="18" charset="0"/>
                <a:cs typeface="Times New Roman" pitchFamily="18" charset="0"/>
              </a:rPr>
            </a:br>
            <a:r>
              <a:rPr lang="en-US" sz="3100" i="1" dirty="0" smtClean="0">
                <a:solidFill>
                  <a:schemeClr val="tx1"/>
                </a:solidFill>
                <a:latin typeface="Times New Roman" pitchFamily="18" charset="0"/>
                <a:cs typeface="Times New Roman" pitchFamily="18" charset="0"/>
              </a:rPr>
              <a:t>Bible </a:t>
            </a:r>
            <a:r>
              <a:rPr lang="en-US" sz="3100" i="1" dirty="0" smtClean="0">
                <a:solidFill>
                  <a:schemeClr val="tx1"/>
                </a:solidFill>
                <a:latin typeface="Times New Roman" pitchFamily="18" charset="0"/>
                <a:cs typeface="Times New Roman" pitchFamily="18" charset="0"/>
              </a:rPr>
              <a:t>Studies</a:t>
            </a:r>
          </a:p>
        </p:txBody>
      </p:sp>
      <p:sp>
        <p:nvSpPr>
          <p:cNvPr id="2051" name="Rectangle 3"/>
          <p:cNvSpPr>
            <a:spLocks noGrp="1" noChangeArrowheads="1"/>
          </p:cNvSpPr>
          <p:nvPr>
            <p:ph idx="1"/>
          </p:nvPr>
        </p:nvSpPr>
        <p:spPr>
          <a:xfrm>
            <a:off x="342900" y="7315200"/>
            <a:ext cx="6172200" cy="91440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7025216"/>
          </a:xfrm>
        </p:spPr>
        <p:txBody>
          <a:bodyPr/>
          <a:lstStyle/>
          <a:p>
            <a:pPr algn="l"/>
            <a:r>
              <a:rPr lang="en-US" sz="1400" dirty="0" smtClean="0">
                <a:latin typeface="Times New Roman" pitchFamily="18" charset="0"/>
                <a:cs typeface="Times New Roman" pitchFamily="18" charset="0"/>
              </a:rPr>
              <a:t>I believe you chose that avenue only because you could not find a friend to listen, to her what you were saying.  Your three false friends wanted so badly to be heard and were so eager and busy thinking what they would say, that they did not respond to what you were saying because they never heard what you said!  We have a lot of those today in ministry!!!  I believe that your heart cried out in desperation, “O, God, just hear me; no one else will.”  Nothing that has been said is of any help to you or me in our misery.  I hear you pleading with God to remember that life is but a breath and that it is time God let you go.</a:t>
            </a:r>
            <a:r>
              <a:rPr lang="en-US" sz="1400" baseline="30000" dirty="0" smtClean="0">
                <a:latin typeface="Times New Roman" pitchFamily="18" charset="0"/>
                <a:cs typeface="Times New Roman" pitchFamily="18" charset="0"/>
              </a:rPr>
              <a:t>18</a:t>
            </a: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When finally you turn irrevocably away from the false friends, you once again confront God alone.  I believe this turning to God alone is the only way any of us will be able to receive true guidance.  I t would be good to think there are those who are sent from God, BUT there are so few that we have to be careful to whom we listen.</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Some say you made a threat,</a:t>
            </a:r>
            <a:r>
              <a:rPr lang="en-US" sz="1400" baseline="30000" dirty="0" smtClean="0">
                <a:latin typeface="Times New Roman" pitchFamily="18" charset="0"/>
                <a:cs typeface="Times New Roman" pitchFamily="18" charset="0"/>
              </a:rPr>
              <a:t>19</a:t>
            </a:r>
            <a:r>
              <a:rPr lang="en-US" sz="1400" dirty="0" smtClean="0">
                <a:latin typeface="Times New Roman" pitchFamily="18" charset="0"/>
                <a:cs typeface="Times New Roman" pitchFamily="18" charset="0"/>
              </a:rPr>
              <a:t> that your words have been disregarded or mishandled by men; God has not heard you and you wish your case to be preserved.</a:t>
            </a:r>
            <a:r>
              <a:rPr lang="en-US" sz="1400" baseline="30000" dirty="0" smtClean="0">
                <a:latin typeface="Times New Roman" pitchFamily="18" charset="0"/>
                <a:cs typeface="Times New Roman" pitchFamily="18" charset="0"/>
              </a:rPr>
              <a:t>20</a:t>
            </a:r>
            <a:r>
              <a:rPr lang="en-US" sz="1400" dirty="0" smtClean="0">
                <a:latin typeface="Times New Roman" pitchFamily="18" charset="0"/>
                <a:cs typeface="Times New Roman" pitchFamily="18" charset="0"/>
              </a:rPr>
              <a:t>  Job, I experience this as your way of just crying out for love, for understanding, for someone to just listen and hear you.  I experience this as a lament to those who will listen.</a:t>
            </a:r>
            <a:r>
              <a:rPr lang="en-US" sz="1400" baseline="30000" dirty="0" smtClean="0">
                <a:latin typeface="Times New Roman" pitchFamily="18" charset="0"/>
                <a:cs typeface="Times New Roman" pitchFamily="18" charset="0"/>
              </a:rPr>
              <a:t>21</a:t>
            </a:r>
            <a:r>
              <a:rPr lang="en-US" sz="1400" dirty="0" smtClean="0">
                <a:latin typeface="Times New Roman" pitchFamily="18" charset="0"/>
                <a:cs typeface="Times New Roman" pitchFamily="18" charset="0"/>
              </a:rPr>
              <a:t>  Must they add to your distress with their abrasive words of condemnation?  Surely they have wronged you with their false charges.  Repeatedly you, Job, have cried out for mercy and justice and understanding, but your cries have fallen on deaf ears.</a:t>
            </a:r>
            <a:r>
              <a:rPr lang="en-US" sz="1400" baseline="30000" dirty="0" smtClean="0">
                <a:latin typeface="Times New Roman" pitchFamily="18" charset="0"/>
                <a:cs typeface="Times New Roman" pitchFamily="18" charset="0"/>
              </a:rPr>
              <a:t>22</a:t>
            </a:r>
            <a:r>
              <a:rPr lang="en-US" sz="1400" dirty="0" smtClean="0">
                <a:latin typeface="Times New Roman" pitchFamily="18" charset="0"/>
                <a:cs typeface="Times New Roman" pitchFamily="18" charset="0"/>
              </a:rPr>
              <a:t>  Your soul-piercing cry</a:t>
            </a:r>
            <a:r>
              <a:rPr lang="en-US" sz="1400" baseline="30000" dirty="0" smtClean="0">
                <a:latin typeface="Times New Roman" pitchFamily="18" charset="0"/>
                <a:cs typeface="Times New Roman" pitchFamily="18" charset="0"/>
              </a:rPr>
              <a:t>23</a:t>
            </a:r>
            <a:r>
              <a:rPr lang="en-US" sz="1400" dirty="0" smtClean="0">
                <a:latin typeface="Times New Roman" pitchFamily="18" charset="0"/>
                <a:cs typeface="Times New Roman" pitchFamily="18" charset="0"/>
              </a:rPr>
              <a:t> has echoed and re-echoed down through the ages as women and men have looked in vain for tenderness and support from those who should have remained steadfast in their commitment and friendship.  This is something with which many people are familiar today, so why must we make something more out of your experience than may be present?  Why must we excuse or find intellectual answers when today many know what it is to cry out in pain?  Why is this so difficult to accept that when pain occurs, we must simply cry out to God for strength, for love, for encouragement?  Why must there be an explanation of why or what you must have been thinking, or just what it was that caused you to respond the way you do?</a:t>
            </a:r>
            <a:endParaRPr lang="en-US" sz="1400" dirty="0">
              <a:latin typeface="Times New Roman" pitchFamily="18" charset="0"/>
              <a:cs typeface="Times New Roman" pitchFamily="18" charset="0"/>
            </a:endParaRPr>
          </a:p>
        </p:txBody>
      </p:sp>
      <p:sp>
        <p:nvSpPr>
          <p:cNvPr id="3" name="Content Placeholder 2"/>
          <p:cNvSpPr>
            <a:spLocks noGrp="1"/>
          </p:cNvSpPr>
          <p:nvPr>
            <p:ph idx="1"/>
          </p:nvPr>
        </p:nvSpPr>
        <p:spPr>
          <a:xfrm>
            <a:off x="342900" y="7620000"/>
            <a:ext cx="6172200" cy="1143000"/>
          </a:xfrm>
        </p:spPr>
        <p:txBody>
          <a:bodyPr/>
          <a:lstStyle/>
          <a:p>
            <a:pPr>
              <a:spcBef>
                <a:spcPts val="0"/>
              </a:spcBef>
              <a:buNone/>
            </a:pPr>
            <a:r>
              <a:rPr lang="en-US" sz="1100" baseline="30000" dirty="0" smtClean="0">
                <a:latin typeface="Times New Roman" pitchFamily="18" charset="0"/>
                <a:cs typeface="Times New Roman" pitchFamily="18" charset="0"/>
              </a:rPr>
              <a:t>18 </a:t>
            </a:r>
            <a:r>
              <a:rPr lang="en-US" sz="1100" dirty="0" smtClean="0">
                <a:latin typeface="Times New Roman" pitchFamily="18" charset="0"/>
                <a:cs typeface="Times New Roman" pitchFamily="18" charset="0"/>
              </a:rPr>
              <a:t>Harold Bloom, ed., </a:t>
            </a:r>
            <a:r>
              <a:rPr lang="en-US" sz="1100" i="1" dirty="0" smtClean="0">
                <a:latin typeface="Times New Roman" pitchFamily="18" charset="0"/>
                <a:cs typeface="Times New Roman" pitchFamily="18" charset="0"/>
              </a:rPr>
              <a:t>The Book of Job</a:t>
            </a:r>
            <a:r>
              <a:rPr lang="en-US" sz="1100" dirty="0" smtClean="0">
                <a:latin typeface="Times New Roman" pitchFamily="18" charset="0"/>
                <a:cs typeface="Times New Roman" pitchFamily="18" charset="0"/>
              </a:rPr>
              <a:t>, New York: Chelsea House Publishers, 1988, 43.</a:t>
            </a:r>
          </a:p>
          <a:p>
            <a:pPr>
              <a:spcBef>
                <a:spcPts val="0"/>
              </a:spcBef>
              <a:buNone/>
            </a:pPr>
            <a:r>
              <a:rPr lang="en-US" sz="1100" baseline="30000" dirty="0" smtClean="0">
                <a:latin typeface="Times New Roman" pitchFamily="18" charset="0"/>
                <a:cs typeface="Times New Roman" pitchFamily="18" charset="0"/>
              </a:rPr>
              <a:t>19</a:t>
            </a:r>
            <a:r>
              <a:rPr lang="en-US" sz="1100" dirty="0" smtClean="0">
                <a:latin typeface="Times New Roman" pitchFamily="18" charset="0"/>
                <a:cs typeface="Times New Roman" pitchFamily="18" charset="0"/>
              </a:rPr>
              <a:t> </a:t>
            </a:r>
            <a:r>
              <a:rPr lang="en-US" sz="1100" dirty="0" err="1" smtClean="0">
                <a:latin typeface="Times New Roman" pitchFamily="18" charset="0"/>
                <a:cs typeface="Times New Roman" pitchFamily="18" charset="0"/>
              </a:rPr>
              <a:t>Sarna</a:t>
            </a:r>
            <a:endParaRPr lang="en-US" sz="1100" dirty="0" smtClean="0">
              <a:latin typeface="Times New Roman" pitchFamily="18" charset="0"/>
              <a:cs typeface="Times New Roman" pitchFamily="18" charset="0"/>
            </a:endParaRPr>
          </a:p>
          <a:p>
            <a:pPr>
              <a:spcBef>
                <a:spcPts val="0"/>
              </a:spcBef>
              <a:buNone/>
            </a:pPr>
            <a:r>
              <a:rPr lang="en-US" sz="1100" baseline="30000" dirty="0" smtClean="0">
                <a:latin typeface="Times New Roman" pitchFamily="18" charset="0"/>
                <a:cs typeface="Times New Roman" pitchFamily="18" charset="0"/>
              </a:rPr>
              <a:t>20</a:t>
            </a:r>
            <a:r>
              <a:rPr lang="en-US" sz="1100" dirty="0" smtClean="0">
                <a:latin typeface="Times New Roman" pitchFamily="18" charset="0"/>
                <a:cs typeface="Times New Roman" pitchFamily="18" charset="0"/>
              </a:rPr>
              <a:t> </a:t>
            </a:r>
            <a:r>
              <a:rPr lang="en-US" sz="1100" dirty="0" err="1" smtClean="0">
                <a:latin typeface="Times New Roman" pitchFamily="18" charset="0"/>
                <a:cs typeface="Times New Roman" pitchFamily="18" charset="0"/>
              </a:rPr>
              <a:t>Carstensen</a:t>
            </a:r>
            <a:r>
              <a:rPr lang="en-US" sz="1100" dirty="0" smtClean="0">
                <a:latin typeface="Times New Roman" pitchFamily="18" charset="0"/>
                <a:cs typeface="Times New Roman" pitchFamily="18" charset="0"/>
              </a:rPr>
              <a:t>, 81</a:t>
            </a:r>
          </a:p>
          <a:p>
            <a:pPr>
              <a:spcBef>
                <a:spcPts val="0"/>
              </a:spcBef>
              <a:buNone/>
            </a:pPr>
            <a:r>
              <a:rPr lang="en-US" sz="1100" baseline="30000" dirty="0" smtClean="0">
                <a:latin typeface="Times New Roman" pitchFamily="18" charset="0"/>
                <a:cs typeface="Times New Roman" pitchFamily="18" charset="0"/>
              </a:rPr>
              <a:t>21</a:t>
            </a:r>
            <a:r>
              <a:rPr lang="en-US" sz="1100" dirty="0" smtClean="0">
                <a:latin typeface="Times New Roman" pitchFamily="18" charset="0"/>
                <a:cs typeface="Times New Roman" pitchFamily="18" charset="0"/>
              </a:rPr>
              <a:t> </a:t>
            </a:r>
            <a:r>
              <a:rPr lang="en-US" sz="1100" dirty="0" err="1" smtClean="0">
                <a:latin typeface="Times New Roman" pitchFamily="18" charset="0"/>
                <a:cs typeface="Times New Roman" pitchFamily="18" charset="0"/>
              </a:rPr>
              <a:t>Sarna</a:t>
            </a:r>
            <a:endParaRPr lang="en-US" sz="1100" dirty="0" smtClean="0">
              <a:latin typeface="Times New Roman" pitchFamily="18" charset="0"/>
              <a:cs typeface="Times New Roman" pitchFamily="18" charset="0"/>
            </a:endParaRPr>
          </a:p>
          <a:p>
            <a:pPr>
              <a:spcBef>
                <a:spcPts val="0"/>
              </a:spcBef>
              <a:buNone/>
            </a:pPr>
            <a:r>
              <a:rPr lang="en-US" sz="1100" baseline="30000" dirty="0" smtClean="0">
                <a:latin typeface="Times New Roman" pitchFamily="18" charset="0"/>
                <a:cs typeface="Times New Roman" pitchFamily="18" charset="0"/>
              </a:rPr>
              <a:t>22 </a:t>
            </a:r>
            <a:r>
              <a:rPr lang="en-US" sz="1100" dirty="0" err="1" smtClean="0">
                <a:latin typeface="Times New Roman" pitchFamily="18" charset="0"/>
                <a:cs typeface="Times New Roman" pitchFamily="18" charset="0"/>
              </a:rPr>
              <a:t>Bergant</a:t>
            </a:r>
            <a:r>
              <a:rPr lang="en-US" sz="1100" dirty="0" smtClean="0">
                <a:latin typeface="Times New Roman" pitchFamily="18" charset="0"/>
                <a:cs typeface="Times New Roman" pitchFamily="18" charset="0"/>
              </a:rPr>
              <a:t>, 105-107</a:t>
            </a:r>
          </a:p>
          <a:p>
            <a:pPr>
              <a:spcBef>
                <a:spcPts val="0"/>
              </a:spcBef>
              <a:buNone/>
            </a:pPr>
            <a:r>
              <a:rPr lang="en-US" sz="1100" baseline="30000" dirty="0" smtClean="0">
                <a:latin typeface="Times New Roman" pitchFamily="18" charset="0"/>
                <a:cs typeface="Times New Roman" pitchFamily="18" charset="0"/>
              </a:rPr>
              <a:t>23</a:t>
            </a:r>
            <a:r>
              <a:rPr lang="en-US" sz="1100" dirty="0" smtClean="0">
                <a:latin typeface="Times New Roman" pitchFamily="18" charset="0"/>
                <a:cs typeface="Times New Roman" pitchFamily="18" charset="0"/>
              </a:rPr>
              <a:t> </a:t>
            </a:r>
            <a:r>
              <a:rPr lang="en-US" sz="1100" dirty="0" err="1" smtClean="0">
                <a:latin typeface="Times New Roman" pitchFamily="18" charset="0"/>
                <a:cs typeface="Times New Roman" pitchFamily="18" charset="0"/>
              </a:rPr>
              <a:t>Sarna</a:t>
            </a:r>
            <a:endParaRPr lang="en-US" sz="11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7101416"/>
          </a:xfrm>
        </p:spPr>
        <p:txBody>
          <a:bodyPr/>
          <a:lstStyle/>
          <a:p>
            <a:pPr algn="l"/>
            <a:r>
              <a:rPr lang="en-US" sz="1400" dirty="0" smtClean="0">
                <a:latin typeface="Times New Roman" pitchFamily="18" charset="0"/>
                <a:cs typeface="Times New Roman" pitchFamily="18" charset="0"/>
              </a:rPr>
              <a:t>There are those who discuss your perception of the futility of life.  I do accept that as part of your lament.  Yesterday, as I visited a young man in a hospital (that is where sick people go, Job – there are a few technological changes today – BUT people are the same, so don’t let unfamiliar terms cause you to turn from hearing me) who is terminally ill, whose wife and children have left him as he dies, who has had his very manhood taken from him, that causes me (and him also, I’m sure) to say: </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Damn the day I was born,</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The night that said, “A boy is begot.”</a:t>
            </a:r>
            <a:r>
              <a:rPr lang="en-US" sz="1400" baseline="30000" dirty="0" smtClean="0">
                <a:latin typeface="Times New Roman" pitchFamily="18" charset="0"/>
                <a:cs typeface="Times New Roman" pitchFamily="18" charset="0"/>
              </a:rPr>
              <a:t>24</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I hear your regrets for having been born, and wish that at least you had died at birth.</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There the wicked cease from troubling,</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And there the weary are at rest.</a:t>
            </a:r>
            <a:r>
              <a:rPr lang="en-US" sz="1400" baseline="30000" dirty="0" smtClean="0">
                <a:latin typeface="Times New Roman" pitchFamily="18" charset="0"/>
                <a:cs typeface="Times New Roman" pitchFamily="18" charset="0"/>
              </a:rPr>
              <a:t>25</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At this stage, I hear you not arguing, but lamenting.  I hear you as you yearn for death, which comes not, and causes you to seek after it more than for hidden treasure.</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I have no rest, no peace;</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What has come is agony.</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Job, I do not hear you directly arraigning God’s justice: you are expressing your total disillusionment with life and wish for death.</a:t>
            </a:r>
            <a:r>
              <a:rPr lang="en-US" sz="1400" baseline="30000" dirty="0" smtClean="0">
                <a:latin typeface="Times New Roman" pitchFamily="18" charset="0"/>
                <a:cs typeface="Times New Roman" pitchFamily="18" charset="0"/>
              </a:rPr>
              <a:t>26</a:t>
            </a:r>
            <a:r>
              <a:rPr lang="en-US" sz="1400" dirty="0" smtClean="0">
                <a:latin typeface="Times New Roman" pitchFamily="18" charset="0"/>
                <a:cs typeface="Times New Roman" pitchFamily="18" charset="0"/>
              </a:rPr>
              <a:t>  I hear the feeling of human helplessness being expressed.  The self-lament primarily bemoans the reality of your suffering.  As you reflect and agonize, you realize that neither life nor death offers hope.</a:t>
            </a:r>
            <a:r>
              <a:rPr lang="en-US" sz="1400" baseline="30000" dirty="0" smtClean="0">
                <a:latin typeface="Times New Roman" pitchFamily="18" charset="0"/>
                <a:cs typeface="Times New Roman" pitchFamily="18" charset="0"/>
              </a:rPr>
              <a:t>27</a:t>
            </a:r>
            <a:r>
              <a:rPr lang="en-US" sz="1400" dirty="0" smtClean="0">
                <a:latin typeface="Times New Roman" pitchFamily="18" charset="0"/>
                <a:cs typeface="Times New Roman" pitchFamily="18" charset="0"/>
              </a:rPr>
              <a:t>  Job, I hear you appealing to God in the best way you know whey you say:</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Why dost thou hide thy face,</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and count me as the enemy? </a:t>
            </a:r>
            <a:r>
              <a:rPr lang="en-US" sz="1400" baseline="30000" dirty="0" smtClean="0">
                <a:latin typeface="Times New Roman" pitchFamily="18" charset="0"/>
                <a:cs typeface="Times New Roman" pitchFamily="18" charset="0"/>
              </a:rPr>
              <a:t>28</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Don’t people understand it is possible to be pushed past your body’s capacity to bear pain; your strength is not “the strength of stones,” nor is your body bronze.</a:t>
            </a:r>
            <a:r>
              <a:rPr lang="en-US" sz="1400" baseline="30000" dirty="0" smtClean="0">
                <a:latin typeface="Times New Roman" pitchFamily="18" charset="0"/>
                <a:cs typeface="Times New Roman" pitchFamily="18" charset="0"/>
              </a:rPr>
              <a:t>29</a:t>
            </a:r>
            <a:endParaRPr lang="en-US" sz="1400" baseline="30000" dirty="0">
              <a:latin typeface="Times New Roman" pitchFamily="18" charset="0"/>
              <a:cs typeface="Times New Roman" pitchFamily="18" charset="0"/>
            </a:endParaRPr>
          </a:p>
        </p:txBody>
      </p:sp>
      <p:sp>
        <p:nvSpPr>
          <p:cNvPr id="3" name="Content Placeholder 2"/>
          <p:cNvSpPr>
            <a:spLocks noGrp="1"/>
          </p:cNvSpPr>
          <p:nvPr>
            <p:ph idx="1"/>
          </p:nvPr>
        </p:nvSpPr>
        <p:spPr>
          <a:xfrm>
            <a:off x="342900" y="7696200"/>
            <a:ext cx="6172200" cy="1143000"/>
          </a:xfrm>
        </p:spPr>
        <p:txBody>
          <a:bodyPr/>
          <a:lstStyle/>
          <a:p>
            <a:pPr>
              <a:spcBef>
                <a:spcPts val="0"/>
              </a:spcBef>
              <a:buNone/>
            </a:pPr>
            <a:r>
              <a:rPr lang="en-US" sz="1100" baseline="30000" dirty="0" smtClean="0">
                <a:latin typeface="Times New Roman" pitchFamily="18" charset="0"/>
                <a:cs typeface="Times New Roman" pitchFamily="18" charset="0"/>
              </a:rPr>
              <a:t>24</a:t>
            </a:r>
            <a:r>
              <a:rPr lang="en-US" sz="1100" dirty="0" smtClean="0">
                <a:latin typeface="Times New Roman" pitchFamily="18" charset="0"/>
                <a:cs typeface="Times New Roman" pitchFamily="18" charset="0"/>
              </a:rPr>
              <a:t> Ibid., 19:25</a:t>
            </a:r>
          </a:p>
          <a:p>
            <a:pPr>
              <a:spcBef>
                <a:spcPts val="0"/>
              </a:spcBef>
              <a:buNone/>
            </a:pPr>
            <a:r>
              <a:rPr lang="en-US" sz="1100" baseline="30000" dirty="0" smtClean="0">
                <a:latin typeface="Times New Roman" pitchFamily="18" charset="0"/>
                <a:cs typeface="Times New Roman" pitchFamily="18" charset="0"/>
              </a:rPr>
              <a:t>25</a:t>
            </a:r>
            <a:r>
              <a:rPr lang="en-US" sz="1100" dirty="0" smtClean="0">
                <a:latin typeface="Times New Roman" pitchFamily="18" charset="0"/>
                <a:cs typeface="Times New Roman" pitchFamily="18" charset="0"/>
              </a:rPr>
              <a:t> Ibid., 19:26.</a:t>
            </a:r>
          </a:p>
          <a:p>
            <a:pPr>
              <a:spcBef>
                <a:spcPts val="0"/>
              </a:spcBef>
              <a:buNone/>
            </a:pPr>
            <a:r>
              <a:rPr lang="en-US" sz="1100" baseline="30000" dirty="0" smtClean="0">
                <a:latin typeface="Times New Roman" pitchFamily="18" charset="0"/>
                <a:cs typeface="Times New Roman" pitchFamily="18" charset="0"/>
              </a:rPr>
              <a:t>26</a:t>
            </a:r>
            <a:r>
              <a:rPr lang="en-US" sz="1100" dirty="0" smtClean="0">
                <a:latin typeface="Times New Roman" pitchFamily="18" charset="0"/>
                <a:cs typeface="Times New Roman" pitchFamily="18" charset="0"/>
              </a:rPr>
              <a:t> Bloom, 41</a:t>
            </a:r>
          </a:p>
          <a:p>
            <a:pPr>
              <a:spcBef>
                <a:spcPts val="0"/>
              </a:spcBef>
              <a:buNone/>
            </a:pPr>
            <a:r>
              <a:rPr lang="en-US" sz="1100" baseline="30000" dirty="0" smtClean="0">
                <a:latin typeface="Times New Roman" pitchFamily="18" charset="0"/>
                <a:cs typeface="Times New Roman" pitchFamily="18" charset="0"/>
              </a:rPr>
              <a:t>27</a:t>
            </a:r>
            <a:r>
              <a:rPr lang="en-US" sz="1100" dirty="0" smtClean="0">
                <a:latin typeface="Times New Roman" pitchFamily="18" charset="0"/>
                <a:cs typeface="Times New Roman" pitchFamily="18" charset="0"/>
              </a:rPr>
              <a:t> Gerhard Von </a:t>
            </a:r>
            <a:r>
              <a:rPr lang="en-US" sz="1100" dirty="0" err="1" smtClean="0">
                <a:latin typeface="Times New Roman" pitchFamily="18" charset="0"/>
                <a:cs typeface="Times New Roman" pitchFamily="18" charset="0"/>
              </a:rPr>
              <a:t>Rad</a:t>
            </a:r>
            <a:r>
              <a:rPr lang="en-US" sz="1100" dirty="0" smtClean="0">
                <a:latin typeface="Times New Roman" pitchFamily="18" charset="0"/>
                <a:cs typeface="Times New Roman" pitchFamily="18" charset="0"/>
              </a:rPr>
              <a:t>, </a:t>
            </a:r>
            <a:r>
              <a:rPr lang="en-US" sz="1100" i="1" dirty="0" smtClean="0">
                <a:latin typeface="Times New Roman" pitchFamily="18" charset="0"/>
                <a:cs typeface="Times New Roman" pitchFamily="18" charset="0"/>
              </a:rPr>
              <a:t>Wisdom in Israel, </a:t>
            </a:r>
            <a:r>
              <a:rPr lang="en-US" sz="1100" dirty="0" smtClean="0">
                <a:latin typeface="Times New Roman" pitchFamily="18" charset="0"/>
                <a:cs typeface="Times New Roman" pitchFamily="18" charset="0"/>
              </a:rPr>
              <a:t>Nashville: Abingdon Press, 1972, 214.</a:t>
            </a:r>
          </a:p>
          <a:p>
            <a:pPr>
              <a:spcBef>
                <a:spcPts val="0"/>
              </a:spcBef>
              <a:buNone/>
            </a:pPr>
            <a:r>
              <a:rPr lang="en-US" sz="1100" baseline="30000" dirty="0" smtClean="0">
                <a:latin typeface="Times New Roman" pitchFamily="18" charset="0"/>
                <a:cs typeface="Times New Roman" pitchFamily="18" charset="0"/>
              </a:rPr>
              <a:t>28 </a:t>
            </a:r>
            <a:r>
              <a:rPr lang="en-US" sz="1100" dirty="0" smtClean="0">
                <a:latin typeface="Times New Roman" pitchFamily="18" charset="0"/>
                <a:cs typeface="Times New Roman" pitchFamily="18" charset="0"/>
              </a:rPr>
              <a:t>Ibid., 214-216</a:t>
            </a:r>
          </a:p>
          <a:p>
            <a:pPr>
              <a:spcBef>
                <a:spcPts val="0"/>
              </a:spcBef>
              <a:buNone/>
            </a:pPr>
            <a:r>
              <a:rPr lang="en-US" sz="1100" baseline="30000" dirty="0" smtClean="0">
                <a:latin typeface="Times New Roman" pitchFamily="18" charset="0"/>
                <a:cs typeface="Times New Roman" pitchFamily="18" charset="0"/>
              </a:rPr>
              <a:t>29</a:t>
            </a:r>
            <a:r>
              <a:rPr lang="en-US" sz="1100" dirty="0" smtClean="0">
                <a:latin typeface="Times New Roman" pitchFamily="18" charset="0"/>
                <a:cs typeface="Times New Roman" pitchFamily="18" charset="0"/>
              </a:rPr>
              <a:t> </a:t>
            </a:r>
            <a:r>
              <a:rPr lang="en-US" sz="1100" dirty="0" err="1" smtClean="0">
                <a:latin typeface="Times New Roman" pitchFamily="18" charset="0"/>
                <a:cs typeface="Times New Roman" pitchFamily="18" charset="0"/>
              </a:rPr>
              <a:t>Sarna</a:t>
            </a:r>
            <a:r>
              <a:rPr lang="en-US" sz="1100" dirty="0" smtClean="0">
                <a:latin typeface="Times New Roman" pitchFamily="18" charset="0"/>
                <a:cs typeface="Times New Roman" pitchFamily="18" charset="0"/>
              </a:rPr>
              <a:t>,</a:t>
            </a:r>
            <a:endParaRPr lang="en-US" sz="11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7634816"/>
          </a:xfrm>
        </p:spPr>
        <p:txBody>
          <a:bodyPr/>
          <a:lstStyle/>
          <a:p>
            <a:pPr algn="l"/>
            <a:r>
              <a:rPr lang="en-US" sz="1400" dirty="0" smtClean="0">
                <a:latin typeface="Times New Roman" pitchFamily="18" charset="0"/>
                <a:cs typeface="Times New Roman" pitchFamily="18" charset="0"/>
              </a:rPr>
              <a:t>As running water inexorably wears away stone, so your hopes, once so real, so impregnable, have eroded away before the attacks of God.</a:t>
            </a:r>
            <a:r>
              <a:rPr lang="en-US" sz="1400" baseline="30000" dirty="0" smtClean="0">
                <a:latin typeface="Times New Roman" pitchFamily="18" charset="0"/>
                <a:cs typeface="Times New Roman" pitchFamily="18" charset="0"/>
              </a:rPr>
              <a:t>30</a:t>
            </a:r>
            <a:r>
              <a:rPr lang="en-US" sz="1100" dirty="0" smtClean="0">
                <a:latin typeface="Times New Roman" pitchFamily="18" charset="0"/>
                <a:cs typeface="Times New Roman" pitchFamily="18" charset="0"/>
              </a:rPr>
              <a:t/>
            </a:r>
            <a:br>
              <a:rPr lang="en-US" sz="1100" dirty="0" smtClean="0">
                <a:latin typeface="Times New Roman" pitchFamily="18" charset="0"/>
                <a:cs typeface="Times New Roman" pitchFamily="18" charset="0"/>
              </a:rPr>
            </a:br>
            <a:r>
              <a:rPr lang="en-US" sz="1100" dirty="0" smtClean="0">
                <a:latin typeface="Times New Roman" pitchFamily="18" charset="0"/>
                <a:cs typeface="Times New Roman" pitchFamily="18" charset="0"/>
              </a:rPr>
              <a:t/>
            </a:r>
            <a:br>
              <a:rPr lang="en-US" sz="11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Job, in your lament, as with most of us, there is the feeling, the sense of futility.  How many times does death bring helplessness, hopelessness, unanswered questions, seemingly crazy thoughts?  </a:t>
            </a:r>
            <a:r>
              <a:rPr lang="en-US" sz="1400" b="1" dirty="0" smtClean="0">
                <a:latin typeface="Times New Roman" pitchFamily="18" charset="0"/>
                <a:cs typeface="Times New Roman" pitchFamily="18" charset="0"/>
              </a:rPr>
              <a:t>Won’t someone just listen</a:t>
            </a:r>
            <a:r>
              <a:rPr lang="en-US" sz="1400" dirty="0" smtClean="0">
                <a:latin typeface="Times New Roman" pitchFamily="18" charset="0"/>
                <a:cs typeface="Times New Roman" pitchFamily="18" charset="0"/>
              </a:rPr>
              <a:t>?</a:t>
            </a:r>
            <a:r>
              <a:rPr lang="en-US" sz="1100" dirty="0" smtClean="0">
                <a:latin typeface="Times New Roman" pitchFamily="18" charset="0"/>
                <a:cs typeface="Times New Roman" pitchFamily="18" charset="0"/>
              </a:rPr>
              <a:t/>
            </a:r>
            <a:br>
              <a:rPr lang="en-US" sz="1100" dirty="0" smtClean="0">
                <a:latin typeface="Times New Roman" pitchFamily="18" charset="0"/>
                <a:cs typeface="Times New Roman" pitchFamily="18" charset="0"/>
              </a:rPr>
            </a:br>
            <a:r>
              <a:rPr lang="en-US" sz="1100" dirty="0" smtClean="0">
                <a:latin typeface="Times New Roman" pitchFamily="18" charset="0"/>
                <a:cs typeface="Times New Roman" pitchFamily="18" charset="0"/>
              </a:rPr>
              <a:t/>
            </a:r>
            <a:br>
              <a:rPr lang="en-US" sz="11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For his part, he crumbles away like rotten wood,</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or like a moth-eaten garment,</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 human being, born of woman,</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whose life is short but full of trouble.</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Like a flower, such a one blossoms and withers,</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fleeting as a shadow, transient.</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And this is the creature on whom you fix your gaze,</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and bring to judgment before you!</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But will anyone produce the pure from what is impure?</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No one can!</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Since his days are measured out,</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since his tale of months depends on you,</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since you assign him bounds he cannot pass,</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turn your eyes from him, leave him alone,</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like a hired </a:t>
            </a:r>
            <a:r>
              <a:rPr lang="en-US" sz="1400" dirty="0" err="1" smtClean="0">
                <a:latin typeface="Times New Roman" pitchFamily="18" charset="0"/>
                <a:cs typeface="Times New Roman" pitchFamily="18" charset="0"/>
              </a:rPr>
              <a:t>labourer</a:t>
            </a:r>
            <a:r>
              <a:rPr lang="en-US" sz="1400" dirty="0" smtClean="0">
                <a:latin typeface="Times New Roman" pitchFamily="18" charset="0"/>
                <a:cs typeface="Times New Roman" pitchFamily="18" charset="0"/>
              </a:rPr>
              <a:t>, to finish his day in peace.</a:t>
            </a:r>
            <a:r>
              <a:rPr lang="en-US" sz="1400" baseline="30000" dirty="0" smtClean="0">
                <a:latin typeface="Times New Roman" pitchFamily="18" charset="0"/>
                <a:cs typeface="Times New Roman" pitchFamily="18" charset="0"/>
              </a:rPr>
              <a:t>31</a:t>
            </a:r>
            <a:r>
              <a:rPr lang="en-US" sz="1100" dirty="0" smtClean="0">
                <a:latin typeface="Times New Roman" pitchFamily="18" charset="0"/>
                <a:cs typeface="Times New Roman" pitchFamily="18" charset="0"/>
              </a:rPr>
              <a:t/>
            </a:r>
            <a:br>
              <a:rPr lang="en-US" sz="1100" dirty="0" smtClean="0">
                <a:latin typeface="Times New Roman" pitchFamily="18" charset="0"/>
                <a:cs typeface="Times New Roman" pitchFamily="18" charset="0"/>
              </a:rPr>
            </a:br>
            <a:r>
              <a:rPr lang="en-US" sz="1100" dirty="0" smtClean="0">
                <a:latin typeface="Times New Roman" pitchFamily="18" charset="0"/>
                <a:cs typeface="Times New Roman" pitchFamily="18" charset="0"/>
              </a:rPr>
              <a:t/>
            </a:r>
            <a:br>
              <a:rPr lang="en-US" sz="11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Oh, yes!  What is life, what is the purpose of this anguish, why the unknown, the uncertainty, the pain, the sorrow?  Yes, Lord, are you sitting upon your throne and looking down upon me in sarcasm?  Why have you not better prepared me for this moment in my life, why do I not </a:t>
            </a:r>
            <a:r>
              <a:rPr lang="en-US" sz="1400" i="1" dirty="0" smtClean="0">
                <a:latin typeface="Times New Roman" pitchFamily="18" charset="0"/>
                <a:cs typeface="Times New Roman" pitchFamily="18" charset="0"/>
              </a:rPr>
              <a:t>feel</a:t>
            </a:r>
            <a:r>
              <a:rPr lang="en-US" sz="1400" dirty="0" smtClean="0">
                <a:latin typeface="Times New Roman" pitchFamily="18" charset="0"/>
                <a:cs typeface="Times New Roman" pitchFamily="18" charset="0"/>
              </a:rPr>
              <a:t> your comforting hand in this?  Yes, I know your presence.  I experience your love by your presence and, yet, you do NOT talk with me, you do not reassure me that all is well, you do not take me into your arms; but I do acknowledge your presence, your guidance!  I am left wanting to hear from you directly and not through friends!  Yes, God, maybe I do want you to talk with me personally – except Lord, I don’t know if I have the courage of Job.</a:t>
            </a:r>
            <a:r>
              <a:rPr lang="en-US" sz="1400" baseline="30000" dirty="0" smtClean="0">
                <a:latin typeface="Times New Roman" pitchFamily="18" charset="0"/>
                <a:cs typeface="Times New Roman" pitchFamily="18" charset="0"/>
              </a:rPr>
              <a:t>32</a:t>
            </a:r>
            <a:r>
              <a:rPr lang="en-US" sz="1100" dirty="0" smtClean="0">
                <a:latin typeface="Times New Roman" pitchFamily="18" charset="0"/>
                <a:cs typeface="Times New Roman" pitchFamily="18" charset="0"/>
              </a:rPr>
              <a:t/>
            </a:r>
            <a:br>
              <a:rPr lang="en-US" sz="1100" dirty="0" smtClean="0">
                <a:latin typeface="Times New Roman" pitchFamily="18" charset="0"/>
                <a:cs typeface="Times New Roman" pitchFamily="18" charset="0"/>
              </a:rPr>
            </a:br>
            <a:r>
              <a:rPr lang="en-US" sz="1100" dirty="0" smtClean="0">
                <a:latin typeface="Times New Roman" pitchFamily="18" charset="0"/>
                <a:cs typeface="Times New Roman" pitchFamily="18" charset="0"/>
              </a:rPr>
              <a:t/>
            </a:r>
            <a:br>
              <a:rPr lang="en-US" sz="11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Job, you deliver your last great speech of self-vindication, consisting of a series of what are known as “oaths of clearance” in Job’s “Code of a Man of </a:t>
            </a:r>
            <a:r>
              <a:rPr lang="en-US" sz="1400" dirty="0" err="1" smtClean="0">
                <a:latin typeface="Times New Roman" pitchFamily="18" charset="0"/>
                <a:cs typeface="Times New Roman" pitchFamily="18" charset="0"/>
              </a:rPr>
              <a:t>Honour</a:t>
            </a:r>
            <a:r>
              <a:rPr lang="en-US" sz="1400" dirty="0" smtClean="0">
                <a:latin typeface="Times New Roman" pitchFamily="18" charset="0"/>
                <a:cs typeface="Times New Roman" pitchFamily="18" charset="0"/>
              </a:rPr>
              <a:t>.”  You swear that you have not committed any crimes listed.</a:t>
            </a:r>
            <a:r>
              <a:rPr lang="en-US" sz="1400" baseline="30000" dirty="0" smtClean="0">
                <a:latin typeface="Times New Roman" pitchFamily="18" charset="0"/>
                <a:cs typeface="Times New Roman" pitchFamily="18" charset="0"/>
              </a:rPr>
              <a:t>33 </a:t>
            </a:r>
            <a:r>
              <a:rPr lang="en-US" sz="1400" dirty="0" smtClean="0">
                <a:latin typeface="Times New Roman" pitchFamily="18" charset="0"/>
                <a:cs typeface="Times New Roman" pitchFamily="18" charset="0"/>
              </a:rPr>
              <a:t> You always dealt </a:t>
            </a:r>
            <a:br>
              <a:rPr lang="en-US" sz="1400" dirty="0" smtClean="0">
                <a:latin typeface="Times New Roman" pitchFamily="18" charset="0"/>
                <a:cs typeface="Times New Roman" pitchFamily="18" charset="0"/>
              </a:rPr>
            </a:br>
            <a:endParaRPr lang="en-US" sz="1400" dirty="0">
              <a:latin typeface="Times New Roman" pitchFamily="18" charset="0"/>
              <a:cs typeface="Times New Roman" pitchFamily="18" charset="0"/>
            </a:endParaRPr>
          </a:p>
        </p:txBody>
      </p:sp>
      <p:sp>
        <p:nvSpPr>
          <p:cNvPr id="3" name="Content Placeholder 2"/>
          <p:cNvSpPr>
            <a:spLocks noGrp="1"/>
          </p:cNvSpPr>
          <p:nvPr>
            <p:ph idx="1"/>
          </p:nvPr>
        </p:nvSpPr>
        <p:spPr>
          <a:xfrm>
            <a:off x="342900" y="8153400"/>
            <a:ext cx="6172200" cy="762000"/>
          </a:xfrm>
        </p:spPr>
        <p:txBody>
          <a:bodyPr/>
          <a:lstStyle/>
          <a:p>
            <a:pPr>
              <a:spcBef>
                <a:spcPts val="0"/>
              </a:spcBef>
              <a:buNone/>
            </a:pPr>
            <a:r>
              <a:rPr lang="en-US" sz="1100" dirty="0" smtClean="0">
                <a:latin typeface="Times New Roman" pitchFamily="18" charset="0"/>
                <a:cs typeface="Times New Roman" pitchFamily="18" charset="0"/>
              </a:rPr>
              <a:t>30 Ibid., 14:18-21</a:t>
            </a:r>
          </a:p>
          <a:p>
            <a:pPr>
              <a:spcBef>
                <a:spcPts val="0"/>
              </a:spcBef>
              <a:buNone/>
            </a:pPr>
            <a:r>
              <a:rPr lang="en-US" sz="1100" dirty="0" smtClean="0">
                <a:latin typeface="Times New Roman" pitchFamily="18" charset="0"/>
                <a:cs typeface="Times New Roman" pitchFamily="18" charset="0"/>
              </a:rPr>
              <a:t>31 Ibid., 14:1-6</a:t>
            </a:r>
          </a:p>
          <a:p>
            <a:pPr>
              <a:spcBef>
                <a:spcPts val="0"/>
              </a:spcBef>
              <a:buNone/>
            </a:pPr>
            <a:r>
              <a:rPr lang="en-US" sz="1100" dirty="0" smtClean="0">
                <a:latin typeface="Times New Roman" pitchFamily="18" charset="0"/>
                <a:cs typeface="Times New Roman" pitchFamily="18" charset="0"/>
              </a:rPr>
              <a:t>32 </a:t>
            </a:r>
            <a:r>
              <a:rPr lang="en-US" sz="1100" dirty="0" err="1" smtClean="0">
                <a:latin typeface="Times New Roman" pitchFamily="18" charset="0"/>
                <a:cs typeface="Times New Roman" pitchFamily="18" charset="0"/>
              </a:rPr>
              <a:t>Bergant</a:t>
            </a:r>
            <a:r>
              <a:rPr lang="en-US" sz="1100" dirty="0" smtClean="0">
                <a:latin typeface="Times New Roman" pitchFamily="18" charset="0"/>
                <a:cs typeface="Times New Roman" pitchFamily="18" charset="0"/>
              </a:rPr>
              <a:t>, 123</a:t>
            </a:r>
          </a:p>
          <a:p>
            <a:pPr>
              <a:spcBef>
                <a:spcPts val="0"/>
              </a:spcBef>
              <a:buNone/>
            </a:pPr>
            <a:r>
              <a:rPr lang="en-US" sz="1100" dirty="0" smtClean="0">
                <a:latin typeface="Times New Roman" pitchFamily="18" charset="0"/>
                <a:cs typeface="Times New Roman" pitchFamily="18" charset="0"/>
              </a:rPr>
              <a:t>33 Bloom, 51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7558616"/>
          </a:xfrm>
        </p:spPr>
        <p:txBody>
          <a:bodyPr/>
          <a:lstStyle/>
          <a:p>
            <a:pPr algn="l"/>
            <a:r>
              <a:rPr lang="en-US" sz="1400" dirty="0" smtClean="0">
                <a:latin typeface="Times New Roman" pitchFamily="18" charset="0"/>
                <a:cs typeface="Times New Roman" pitchFamily="18" charset="0"/>
              </a:rPr>
              <a:t>Generously and properly with women, you dealt fairly with servants, considerate towards the poor and helped the widow and the orphan, always aware of the basic equality of all human beings.  You were never proud or complacent with respect to your wealth.  You never acted deceitfully.  You were generous to your enemies and never turned away a stranger from your door.  I heard your conclusion:</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t>
            </a:r>
            <a:r>
              <a:rPr lang="en-US" sz="1400" b="1" dirty="0" smtClean="0">
                <a:latin typeface="Times New Roman" pitchFamily="18" charset="0"/>
                <a:cs typeface="Times New Roman" pitchFamily="18" charset="0"/>
              </a:rPr>
              <a:t>Oh, that I had one to hear me!</a:t>
            </a: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Behold my signature, let the Almighty answer me,</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And let my adversary write a document.</a:t>
            </a:r>
            <a:r>
              <a:rPr lang="en-US" sz="1400" baseline="30000" dirty="0" smtClean="0">
                <a:latin typeface="Times New Roman" pitchFamily="18" charset="0"/>
                <a:cs typeface="Times New Roman" pitchFamily="18" charset="0"/>
              </a:rPr>
              <a:t>34</a:t>
            </a:r>
            <a:r>
              <a:rPr lang="en-US" sz="1400" dirty="0" smtClean="0">
                <a:latin typeface="Times New Roman" pitchFamily="18" charset="0"/>
                <a:cs typeface="Times New Roman" pitchFamily="18" charset="0"/>
              </a:rPr>
              <a:t> </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Job, you are a man, a gentleman of honor; you were held in honor by your community, enjoying the deference of the mightiest.  You were a man who did good works, known for helping the poor and widowed, the aliens within the community who had no one to help them.  You were an advocate for the deprived.</a:t>
            </a:r>
            <a:r>
              <a:rPr lang="en-US" sz="1400" baseline="30000" dirty="0" smtClean="0">
                <a:latin typeface="Times New Roman" pitchFamily="18" charset="0"/>
                <a:cs typeface="Times New Roman" pitchFamily="18" charset="0"/>
              </a:rPr>
              <a:t>35 </a:t>
            </a:r>
            <a:r>
              <a:rPr lang="en-US" sz="1400" dirty="0" smtClean="0">
                <a:latin typeface="Times New Roman" pitchFamily="18" charset="0"/>
                <a:cs typeface="Times New Roman" pitchFamily="18" charset="0"/>
              </a:rPr>
              <a:t> You took pride in the consideration you showed the poor, the widow, and the orphan.  Unlike the crasser members of his class you are deeply sensitive to the truth that both you and your slave are fashioned alike by God.  Your wealth never tempted you to arrogance.  You revealed a holy admirable quality in your life:</a:t>
            </a:r>
            <a:r>
              <a:rPr lang="en-US" sz="1100" dirty="0" smtClean="0">
                <a:latin typeface="Times New Roman" pitchFamily="18" charset="0"/>
                <a:cs typeface="Times New Roman" pitchFamily="18" charset="0"/>
              </a:rPr>
              <a:t/>
            </a:r>
            <a:br>
              <a:rPr lang="en-US" sz="1100" dirty="0" smtClean="0">
                <a:latin typeface="Times New Roman" pitchFamily="18" charset="0"/>
                <a:cs typeface="Times New Roman" pitchFamily="18" charset="0"/>
              </a:rPr>
            </a:br>
            <a:r>
              <a:rPr lang="en-US" sz="1100" dirty="0" smtClean="0">
                <a:latin typeface="Times New Roman" pitchFamily="18" charset="0"/>
                <a:cs typeface="Times New Roman" pitchFamily="18" charset="0"/>
              </a:rPr>
              <a:t/>
            </a:r>
            <a:br>
              <a:rPr lang="en-US" sz="11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Did I hide my transgressions like Adam,</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Bury my wrongdoing in my bosom,</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That I [now] fear the great multitude,</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And am shattered by the contempt of families,</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So that I keep silent and do not step outdoors?</a:t>
            </a:r>
            <a:r>
              <a:rPr lang="en-US" sz="1400" baseline="30000" dirty="0" smtClean="0">
                <a:latin typeface="Times New Roman" pitchFamily="18" charset="0"/>
                <a:cs typeface="Times New Roman" pitchFamily="18" charset="0"/>
              </a:rPr>
              <a:t>36</a:t>
            </a:r>
            <a:br>
              <a:rPr lang="en-US" sz="1400" baseline="30000" dirty="0" smtClean="0">
                <a:latin typeface="Times New Roman" pitchFamily="18" charset="0"/>
                <a:cs typeface="Times New Roman" pitchFamily="18" charset="0"/>
              </a:rPr>
            </a:br>
            <a:r>
              <a:rPr lang="en-US" sz="1400" baseline="30000" dirty="0" smtClean="0">
                <a:latin typeface="Times New Roman" pitchFamily="18" charset="0"/>
                <a:cs typeface="Times New Roman" pitchFamily="18" charset="0"/>
              </a:rPr>
              <a:t/>
            </a:r>
            <a:br>
              <a:rPr lang="en-US" sz="1400" baseline="30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Is not this a cry of pain and not of piety?  Again, how many times has the church had someone in their community reach out to others and when things went wrong for them, they walked away from them?</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You reminisced of your existence from conception through the happy years of life, and uttered to God an appeal and a further charge:</a:t>
            </a:r>
            <a:r>
              <a:rPr lang="en-US" sz="1400" baseline="30000" dirty="0" smtClean="0">
                <a:latin typeface="Times New Roman" pitchFamily="18" charset="0"/>
                <a:cs typeface="Times New Roman" pitchFamily="18" charset="0"/>
              </a:rPr>
              <a:t/>
            </a:r>
            <a:br>
              <a:rPr lang="en-US" sz="1400" baseline="30000" dirty="0" smtClean="0">
                <a:latin typeface="Times New Roman" pitchFamily="18" charset="0"/>
                <a:cs typeface="Times New Roman" pitchFamily="18" charset="0"/>
              </a:rPr>
            </a:br>
            <a:r>
              <a:rPr lang="en-US" sz="1400" baseline="30000" dirty="0" smtClean="0">
                <a:latin typeface="Times New Roman" pitchFamily="18" charset="0"/>
                <a:cs typeface="Times New Roman" pitchFamily="18" charset="0"/>
              </a:rPr>
              <a:t/>
            </a:r>
            <a:br>
              <a:rPr lang="en-US" sz="1400" baseline="30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You granted me life and loving care,</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You presented me as a living being.</a:t>
            </a:r>
            <a:r>
              <a:rPr lang="en-US" sz="1400" baseline="30000" dirty="0" smtClean="0">
                <a:latin typeface="Times New Roman" pitchFamily="18" charset="0"/>
                <a:cs typeface="Times New Roman" pitchFamily="18" charset="0"/>
              </a:rPr>
              <a:t>37</a:t>
            </a:r>
            <a:r>
              <a:rPr lang="en-US" sz="1100" dirty="0" smtClean="0">
                <a:latin typeface="Times New Roman" pitchFamily="18" charset="0"/>
                <a:cs typeface="Times New Roman" pitchFamily="18" charset="0"/>
              </a:rPr>
              <a:t/>
            </a:r>
            <a:br>
              <a:rPr lang="en-US" sz="1100" dirty="0" smtClean="0">
                <a:latin typeface="Times New Roman" pitchFamily="18" charset="0"/>
                <a:cs typeface="Times New Roman" pitchFamily="18" charset="0"/>
              </a:rPr>
            </a:br>
            <a:r>
              <a:rPr lang="en-US" sz="1100" dirty="0" smtClean="0">
                <a:latin typeface="Times New Roman" pitchFamily="18" charset="0"/>
                <a:cs typeface="Times New Roman" pitchFamily="18" charset="0"/>
              </a:rPr>
              <a:t/>
            </a:r>
            <a:br>
              <a:rPr lang="en-US" sz="11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and yet this is the point beyond understanding these invidious tortures – </a:t>
            </a:r>
            <a:endParaRPr lang="en-US" sz="1400" dirty="0">
              <a:latin typeface="Times New Roman" pitchFamily="18" charset="0"/>
              <a:cs typeface="Times New Roman" pitchFamily="18" charset="0"/>
            </a:endParaRPr>
          </a:p>
        </p:txBody>
      </p:sp>
      <p:sp>
        <p:nvSpPr>
          <p:cNvPr id="3" name="Content Placeholder 2"/>
          <p:cNvSpPr>
            <a:spLocks noGrp="1"/>
          </p:cNvSpPr>
          <p:nvPr>
            <p:ph idx="1"/>
          </p:nvPr>
        </p:nvSpPr>
        <p:spPr>
          <a:xfrm>
            <a:off x="342900" y="8153400"/>
            <a:ext cx="6172200" cy="685800"/>
          </a:xfrm>
        </p:spPr>
        <p:txBody>
          <a:bodyPr/>
          <a:lstStyle/>
          <a:p>
            <a:pPr>
              <a:spcBef>
                <a:spcPts val="0"/>
              </a:spcBef>
              <a:buNone/>
            </a:pPr>
            <a:r>
              <a:rPr lang="en-US" sz="1100" baseline="30000" dirty="0" smtClean="0">
                <a:latin typeface="Times New Roman" pitchFamily="18" charset="0"/>
                <a:cs typeface="Times New Roman" pitchFamily="18" charset="0"/>
              </a:rPr>
              <a:t>34</a:t>
            </a:r>
            <a:r>
              <a:rPr lang="en-US" sz="1100" dirty="0" smtClean="0">
                <a:latin typeface="Times New Roman" pitchFamily="18" charset="0"/>
                <a:cs typeface="Times New Roman" pitchFamily="18" charset="0"/>
              </a:rPr>
              <a:t> Ibid., 56</a:t>
            </a:r>
          </a:p>
          <a:p>
            <a:pPr>
              <a:spcBef>
                <a:spcPts val="0"/>
              </a:spcBef>
              <a:buNone/>
            </a:pPr>
            <a:r>
              <a:rPr lang="en-US" sz="1100" baseline="30000" dirty="0" smtClean="0">
                <a:latin typeface="Times New Roman" pitchFamily="18" charset="0"/>
                <a:cs typeface="Times New Roman" pitchFamily="18" charset="0"/>
              </a:rPr>
              <a:t>35</a:t>
            </a:r>
            <a:r>
              <a:rPr lang="en-US" sz="1100" dirty="0" smtClean="0">
                <a:latin typeface="Times New Roman" pitchFamily="18" charset="0"/>
                <a:cs typeface="Times New Roman" pitchFamily="18" charset="0"/>
              </a:rPr>
              <a:t> </a:t>
            </a:r>
            <a:r>
              <a:rPr lang="en-US" sz="1100" dirty="0" err="1" smtClean="0">
                <a:latin typeface="Times New Roman" pitchFamily="18" charset="0"/>
                <a:cs typeface="Times New Roman" pitchFamily="18" charset="0"/>
              </a:rPr>
              <a:t>Sarna</a:t>
            </a:r>
            <a:endParaRPr lang="en-US" sz="1100" dirty="0" smtClean="0">
              <a:latin typeface="Times New Roman" pitchFamily="18" charset="0"/>
              <a:cs typeface="Times New Roman" pitchFamily="18" charset="0"/>
            </a:endParaRPr>
          </a:p>
          <a:p>
            <a:pPr>
              <a:spcBef>
                <a:spcPts val="0"/>
              </a:spcBef>
              <a:buNone/>
            </a:pPr>
            <a:r>
              <a:rPr lang="en-US" sz="1100" baseline="30000" dirty="0" smtClean="0">
                <a:latin typeface="Times New Roman" pitchFamily="18" charset="0"/>
                <a:cs typeface="Times New Roman" pitchFamily="18" charset="0"/>
              </a:rPr>
              <a:t>36</a:t>
            </a:r>
            <a:r>
              <a:rPr lang="en-US" sz="1100" dirty="0" smtClean="0">
                <a:latin typeface="Times New Roman" pitchFamily="18" charset="0"/>
                <a:cs typeface="Times New Roman" pitchFamily="18" charset="0"/>
              </a:rPr>
              <a:t> Robert </a:t>
            </a:r>
            <a:r>
              <a:rPr lang="en-US" sz="1100" dirty="0" err="1" smtClean="0">
                <a:latin typeface="Times New Roman" pitchFamily="18" charset="0"/>
                <a:cs typeface="Times New Roman" pitchFamily="18" charset="0"/>
              </a:rPr>
              <a:t>Gordis</a:t>
            </a:r>
            <a:r>
              <a:rPr lang="en-US" sz="1100" dirty="0" smtClean="0">
                <a:latin typeface="Times New Roman" pitchFamily="18" charset="0"/>
                <a:cs typeface="Times New Roman" pitchFamily="18" charset="0"/>
              </a:rPr>
              <a:t>, </a:t>
            </a:r>
            <a:r>
              <a:rPr lang="en-US" sz="1100" i="1" dirty="0" smtClean="0">
                <a:latin typeface="Times New Roman" pitchFamily="18" charset="0"/>
                <a:cs typeface="Times New Roman" pitchFamily="18" charset="0"/>
              </a:rPr>
              <a:t>The Book of God and Man, </a:t>
            </a:r>
            <a:r>
              <a:rPr lang="en-US" sz="1100" dirty="0" smtClean="0">
                <a:latin typeface="Times New Roman" pitchFamily="18" charset="0"/>
                <a:cs typeface="Times New Roman" pitchFamily="18" charset="0"/>
              </a:rPr>
              <a:t>Chicago: The University of Chicago Press, 1965, 46</a:t>
            </a:r>
          </a:p>
          <a:p>
            <a:pPr>
              <a:spcBef>
                <a:spcPts val="0"/>
              </a:spcBef>
              <a:buNone/>
            </a:pPr>
            <a:r>
              <a:rPr lang="en-US" sz="1100" baseline="30000" dirty="0" smtClean="0">
                <a:latin typeface="Times New Roman" pitchFamily="18" charset="0"/>
                <a:cs typeface="Times New Roman" pitchFamily="18" charset="0"/>
              </a:rPr>
              <a:t>37</a:t>
            </a:r>
            <a:r>
              <a:rPr lang="en-US" sz="1100" dirty="0" smtClean="0">
                <a:latin typeface="Times New Roman" pitchFamily="18" charset="0"/>
                <a:cs typeface="Times New Roman" pitchFamily="18" charset="0"/>
              </a:rPr>
              <a:t> </a:t>
            </a:r>
            <a:r>
              <a:rPr lang="en-US" sz="1100" dirty="0" err="1" smtClean="0">
                <a:latin typeface="Times New Roman" pitchFamily="18" charset="0"/>
                <a:cs typeface="Times New Roman" pitchFamily="18" charset="0"/>
              </a:rPr>
              <a:t>Sarna</a:t>
            </a:r>
            <a:endParaRPr lang="en-US" sz="1100" dirty="0" smtClean="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6415616"/>
          </a:xfrm>
        </p:spPr>
        <p:txBody>
          <a:bodyPr/>
          <a:lstStyle/>
          <a:p>
            <a:pPr algn="l"/>
            <a:r>
              <a:rPr lang="en-US" sz="1400" dirty="0" smtClean="0">
                <a:latin typeface="Times New Roman" pitchFamily="18" charset="0"/>
                <a:cs typeface="Times New Roman" pitchFamily="18" charset="0"/>
              </a:rPr>
              <a:t>     This things did You hide in Your heart?</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I know that this was Your purpose!.38</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In denying the many sins which are listed,</a:t>
            </a:r>
            <a:r>
              <a:rPr lang="en-US" sz="1400" baseline="30000" dirty="0" smtClean="0">
                <a:latin typeface="Times New Roman" pitchFamily="18" charset="0"/>
                <a:cs typeface="Times New Roman" pitchFamily="18" charset="0"/>
              </a:rPr>
              <a:t>39</a:t>
            </a:r>
            <a:r>
              <a:rPr lang="en-US" sz="1400" dirty="0" smtClean="0">
                <a:latin typeface="Times New Roman" pitchFamily="18" charset="0"/>
                <a:cs typeface="Times New Roman" pitchFamily="18" charset="0"/>
              </a:rPr>
              <a:t> you point out that you have always been just in the treatment of your servants.  You explain that if you had not been fair in your dealings, you would not be able to do anything when God appears to you for reckoning.</a:t>
            </a:r>
            <a:r>
              <a:rPr lang="en-US" sz="1400" baseline="30000" dirty="0" smtClean="0">
                <a:latin typeface="Times New Roman" pitchFamily="18" charset="0"/>
                <a:cs typeface="Times New Roman" pitchFamily="18" charset="0"/>
              </a:rPr>
              <a:t>40</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Sure there is somebody on high who will bear witness on your behalf:</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Even now, behold my witness is in heaven</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And he that </a:t>
            </a:r>
            <a:r>
              <a:rPr lang="en-US" sz="1400" dirty="0" err="1" smtClean="0">
                <a:latin typeface="Times New Roman" pitchFamily="18" charset="0"/>
                <a:cs typeface="Times New Roman" pitchFamily="18" charset="0"/>
              </a:rPr>
              <a:t>testifieth</a:t>
            </a:r>
            <a:r>
              <a:rPr lang="en-US" sz="1400" dirty="0" smtClean="0">
                <a:latin typeface="Times New Roman" pitchFamily="18" charset="0"/>
                <a:cs typeface="Times New Roman" pitchFamily="18" charset="0"/>
              </a:rPr>
              <a:t> for me is on high.</a:t>
            </a:r>
            <a:r>
              <a:rPr lang="en-US" sz="1400" baseline="30000" dirty="0" smtClean="0">
                <a:latin typeface="Times New Roman" pitchFamily="18" charset="0"/>
                <a:cs typeface="Times New Roman" pitchFamily="18" charset="0"/>
              </a:rPr>
              <a:t>41</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Remembrance of days gone by has an added pathos for in the past you know the watchful eyes of God and felt the security of divine protection.</a:t>
            </a:r>
            <a:r>
              <a:rPr lang="en-US" sz="1400" baseline="30000" dirty="0" smtClean="0">
                <a:latin typeface="Times New Roman" pitchFamily="18" charset="0"/>
                <a:cs typeface="Times New Roman" pitchFamily="18" charset="0"/>
              </a:rPr>
              <a:t>42</a:t>
            </a:r>
            <a:r>
              <a:rPr lang="en-US" sz="1400" dirty="0" smtClean="0">
                <a:latin typeface="Times New Roman" pitchFamily="18" charset="0"/>
                <a:cs typeface="Times New Roman" pitchFamily="18" charset="0"/>
              </a:rPr>
              <a:t>  The images that you used to depict this period are warm and familial and portray you as a man enjoying the peace and prosperity of friendship with god.  Then you were a man respected by the young and by the old alike.  You exercised some authority at the gate where legal cases were often decided and to have won the esteem of the leaders of the community as well.  You enumerate some of the good works you performed that bought you to the exalted station which you held in the past. </a:t>
            </a:r>
            <a:r>
              <a:rPr lang="en-US" sz="1400" baseline="30000" dirty="0" smtClean="0">
                <a:latin typeface="Times New Roman" pitchFamily="18" charset="0"/>
                <a:cs typeface="Times New Roman" pitchFamily="18" charset="0"/>
              </a:rPr>
              <a:t>43</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Those within the community, especially widows and orphans and resident aliens, who were outside of the patronage of a man were often subject to exploitation, abuse, and neglect.  Convinced that you worship a caring God and that covenantal union expects that you show the same solicitude, you insisted that you were the benefactor of the needy.  Your social consciousness you achieved at the level of refinement expected of a truly righteous Israelite.</a:t>
            </a:r>
            <a:r>
              <a:rPr lang="en-US" sz="1400" baseline="30000" dirty="0" smtClean="0">
                <a:latin typeface="Times New Roman" pitchFamily="18" charset="0"/>
                <a:cs typeface="Times New Roman" pitchFamily="18" charset="0"/>
              </a:rPr>
              <a:t>44</a:t>
            </a:r>
            <a:r>
              <a:rPr lang="en-US" sz="1400" dirty="0" smtClean="0">
                <a:latin typeface="Times New Roman" pitchFamily="18" charset="0"/>
                <a:cs typeface="Times New Roman" pitchFamily="18" charset="0"/>
              </a:rPr>
              <a:t>  For the first time you cry out directly to God about the mistreatment you undergo at the hand of the Almighty.</a:t>
            </a:r>
            <a:r>
              <a:rPr lang="en-US" sz="1400" baseline="30000" dirty="0" smtClean="0">
                <a:latin typeface="Times New Roman" pitchFamily="18" charset="0"/>
                <a:cs typeface="Times New Roman" pitchFamily="18" charset="0"/>
              </a:rPr>
              <a:t>45</a:t>
            </a:r>
            <a:r>
              <a:rPr lang="en-US" sz="1000" baseline="30000" dirty="0" smtClean="0">
                <a:latin typeface="Times New Roman" pitchFamily="18" charset="0"/>
                <a:cs typeface="Times New Roman" pitchFamily="18" charset="0"/>
              </a:rPr>
              <a:t/>
            </a:r>
            <a:br>
              <a:rPr lang="en-US" sz="1000" baseline="30000" dirty="0" smtClean="0">
                <a:latin typeface="Times New Roman" pitchFamily="18" charset="0"/>
                <a:cs typeface="Times New Roman" pitchFamily="18" charset="0"/>
              </a:rPr>
            </a:br>
            <a:r>
              <a:rPr lang="en-US" sz="1000" baseline="30000" dirty="0" smtClean="0">
                <a:latin typeface="Times New Roman" pitchFamily="18" charset="0"/>
                <a:cs typeface="Times New Roman" pitchFamily="18" charset="0"/>
              </a:rPr>
              <a:t/>
            </a:r>
            <a:br>
              <a:rPr lang="en-US" sz="1000" baseline="30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Are you not just saying, please will someone listen, someone who cares, someone who will be supportive?</a:t>
            </a:r>
            <a:endParaRPr lang="en-US" sz="1400" baseline="30000" dirty="0">
              <a:latin typeface="Times New Roman" pitchFamily="18" charset="0"/>
              <a:cs typeface="Times New Roman" pitchFamily="18" charset="0"/>
            </a:endParaRPr>
          </a:p>
        </p:txBody>
      </p:sp>
      <p:sp>
        <p:nvSpPr>
          <p:cNvPr id="3" name="Content Placeholder 2"/>
          <p:cNvSpPr>
            <a:spLocks noGrp="1"/>
          </p:cNvSpPr>
          <p:nvPr>
            <p:ph idx="1"/>
          </p:nvPr>
        </p:nvSpPr>
        <p:spPr>
          <a:xfrm>
            <a:off x="342900" y="7239000"/>
            <a:ext cx="6172200" cy="1600200"/>
          </a:xfrm>
        </p:spPr>
        <p:txBody>
          <a:bodyPr/>
          <a:lstStyle/>
          <a:p>
            <a:pPr>
              <a:spcBef>
                <a:spcPts val="0"/>
              </a:spcBef>
              <a:buNone/>
            </a:pPr>
            <a:r>
              <a:rPr lang="en-US" sz="1100" baseline="30000" dirty="0" smtClean="0">
                <a:latin typeface="Times New Roman" pitchFamily="18" charset="0"/>
                <a:cs typeface="Times New Roman" pitchFamily="18" charset="0"/>
              </a:rPr>
              <a:t>38</a:t>
            </a:r>
            <a:r>
              <a:rPr lang="en-US" sz="1100" dirty="0" smtClean="0">
                <a:latin typeface="Times New Roman" pitchFamily="18" charset="0"/>
                <a:cs typeface="Times New Roman" pitchFamily="18" charset="0"/>
              </a:rPr>
              <a:t> Crook, 49</a:t>
            </a:r>
          </a:p>
          <a:p>
            <a:pPr>
              <a:spcBef>
                <a:spcPts val="0"/>
              </a:spcBef>
              <a:buNone/>
            </a:pPr>
            <a:r>
              <a:rPr lang="en-US" sz="1100" baseline="30000" dirty="0" smtClean="0">
                <a:latin typeface="Times New Roman" pitchFamily="18" charset="0"/>
                <a:cs typeface="Times New Roman" pitchFamily="18" charset="0"/>
              </a:rPr>
              <a:t>39</a:t>
            </a:r>
            <a:r>
              <a:rPr lang="en-US" sz="1100" dirty="0" smtClean="0">
                <a:latin typeface="Times New Roman" pitchFamily="18" charset="0"/>
                <a:cs typeface="Times New Roman" pitchFamily="18" charset="0"/>
              </a:rPr>
              <a:t> </a:t>
            </a:r>
            <a:r>
              <a:rPr lang="en-US" sz="1100" dirty="0" err="1" smtClean="0">
                <a:latin typeface="Times New Roman" pitchFamily="18" charset="0"/>
                <a:cs typeface="Times New Roman" pitchFamily="18" charset="0"/>
              </a:rPr>
              <a:t>Sarna</a:t>
            </a:r>
            <a:endParaRPr lang="en-US" sz="1100" dirty="0" smtClean="0">
              <a:latin typeface="Times New Roman" pitchFamily="18" charset="0"/>
              <a:cs typeface="Times New Roman" pitchFamily="18" charset="0"/>
            </a:endParaRPr>
          </a:p>
          <a:p>
            <a:pPr>
              <a:spcBef>
                <a:spcPts val="0"/>
              </a:spcBef>
              <a:buNone/>
            </a:pPr>
            <a:r>
              <a:rPr lang="en-US" sz="1100" baseline="30000" dirty="0" smtClean="0">
                <a:latin typeface="Times New Roman" pitchFamily="18" charset="0"/>
                <a:cs typeface="Times New Roman" pitchFamily="18" charset="0"/>
              </a:rPr>
              <a:t>40</a:t>
            </a:r>
            <a:r>
              <a:rPr lang="en-US" sz="1100" dirty="0" smtClean="0">
                <a:latin typeface="Times New Roman" pitchFamily="18" charset="0"/>
                <a:cs typeface="Times New Roman" pitchFamily="18" charset="0"/>
              </a:rPr>
              <a:t> Donald H. </a:t>
            </a:r>
            <a:r>
              <a:rPr lang="en-US" sz="1100" dirty="0" err="1" smtClean="0">
                <a:latin typeface="Times New Roman" pitchFamily="18" charset="0"/>
                <a:cs typeface="Times New Roman" pitchFamily="18" charset="0"/>
              </a:rPr>
              <a:t>Gard</a:t>
            </a:r>
            <a:r>
              <a:rPr lang="en-US" sz="1100" dirty="0" smtClean="0">
                <a:latin typeface="Times New Roman" pitchFamily="18" charset="0"/>
                <a:cs typeface="Times New Roman" pitchFamily="18" charset="0"/>
              </a:rPr>
              <a:t>, </a:t>
            </a:r>
            <a:r>
              <a:rPr lang="en-US" sz="1100" i="1" dirty="0" smtClean="0">
                <a:latin typeface="Times New Roman" pitchFamily="18" charset="0"/>
                <a:cs typeface="Times New Roman" pitchFamily="18" charset="0"/>
              </a:rPr>
              <a:t>the Exegetical Method of the Greek Translator of the Book of Job</a:t>
            </a:r>
            <a:r>
              <a:rPr lang="en-US" sz="1100" dirty="0" smtClean="0">
                <a:latin typeface="Times New Roman" pitchFamily="18" charset="0"/>
                <a:cs typeface="Times New Roman" pitchFamily="18" charset="0"/>
              </a:rPr>
              <a:t>, Pennsylvania: Society of Biblical Literature, 1952, 19.</a:t>
            </a:r>
          </a:p>
          <a:p>
            <a:pPr>
              <a:spcBef>
                <a:spcPts val="0"/>
              </a:spcBef>
              <a:buNone/>
            </a:pPr>
            <a:r>
              <a:rPr lang="en-US" sz="1100" baseline="30000" dirty="0" smtClean="0">
                <a:latin typeface="Times New Roman" pitchFamily="18" charset="0"/>
                <a:cs typeface="Times New Roman" pitchFamily="18" charset="0"/>
              </a:rPr>
              <a:t>41</a:t>
            </a:r>
            <a:r>
              <a:rPr lang="en-US" sz="1100" dirty="0" smtClean="0">
                <a:latin typeface="Times New Roman" pitchFamily="18" charset="0"/>
                <a:cs typeface="Times New Roman" pitchFamily="18" charset="0"/>
              </a:rPr>
              <a:t> Bloom, 51</a:t>
            </a:r>
          </a:p>
          <a:p>
            <a:pPr>
              <a:spcBef>
                <a:spcPts val="0"/>
              </a:spcBef>
              <a:buNone/>
            </a:pPr>
            <a:r>
              <a:rPr lang="en-US" sz="1100" baseline="30000" dirty="0" smtClean="0">
                <a:latin typeface="Times New Roman" pitchFamily="18" charset="0"/>
                <a:cs typeface="Times New Roman" pitchFamily="18" charset="0"/>
              </a:rPr>
              <a:t>42</a:t>
            </a:r>
            <a:r>
              <a:rPr lang="en-US" sz="1100" dirty="0" smtClean="0">
                <a:latin typeface="Times New Roman" pitchFamily="18" charset="0"/>
                <a:cs typeface="Times New Roman" pitchFamily="18" charset="0"/>
              </a:rPr>
              <a:t> </a:t>
            </a:r>
            <a:r>
              <a:rPr lang="en-US" sz="1100" dirty="0" err="1" smtClean="0">
                <a:latin typeface="Times New Roman" pitchFamily="18" charset="0"/>
                <a:cs typeface="Times New Roman" pitchFamily="18" charset="0"/>
              </a:rPr>
              <a:t>Sarna</a:t>
            </a:r>
            <a:endParaRPr lang="en-US" sz="1100" dirty="0" smtClean="0">
              <a:latin typeface="Times New Roman" pitchFamily="18" charset="0"/>
              <a:cs typeface="Times New Roman" pitchFamily="18" charset="0"/>
            </a:endParaRPr>
          </a:p>
          <a:p>
            <a:pPr>
              <a:spcBef>
                <a:spcPts val="0"/>
              </a:spcBef>
              <a:buNone/>
            </a:pPr>
            <a:r>
              <a:rPr lang="en-US" sz="1100" baseline="30000" dirty="0" smtClean="0">
                <a:latin typeface="Times New Roman" pitchFamily="18" charset="0"/>
                <a:cs typeface="Times New Roman" pitchFamily="18" charset="0"/>
              </a:rPr>
              <a:t>43</a:t>
            </a:r>
            <a:r>
              <a:rPr lang="en-US" sz="1100" dirty="0" smtClean="0">
                <a:latin typeface="Times New Roman" pitchFamily="18" charset="0"/>
                <a:cs typeface="Times New Roman" pitchFamily="18" charset="0"/>
              </a:rPr>
              <a:t> </a:t>
            </a:r>
            <a:r>
              <a:rPr lang="en-US" sz="1100" dirty="0" err="1" smtClean="0">
                <a:latin typeface="Times New Roman" pitchFamily="18" charset="0"/>
                <a:cs typeface="Times New Roman" pitchFamily="18" charset="0"/>
              </a:rPr>
              <a:t>Bergant</a:t>
            </a:r>
            <a:r>
              <a:rPr lang="en-US" sz="1100" dirty="0" smtClean="0">
                <a:latin typeface="Times New Roman" pitchFamily="18" charset="0"/>
                <a:cs typeface="Times New Roman" pitchFamily="18" charset="0"/>
              </a:rPr>
              <a:t>, 142-143</a:t>
            </a:r>
          </a:p>
          <a:p>
            <a:pPr>
              <a:spcBef>
                <a:spcPts val="0"/>
              </a:spcBef>
              <a:buNone/>
            </a:pPr>
            <a:r>
              <a:rPr lang="en-US" sz="1100" baseline="30000" dirty="0" smtClean="0">
                <a:latin typeface="Times New Roman" pitchFamily="18" charset="0"/>
                <a:cs typeface="Times New Roman" pitchFamily="18" charset="0"/>
              </a:rPr>
              <a:t>44</a:t>
            </a:r>
            <a:r>
              <a:rPr lang="en-US" sz="1100" dirty="0" smtClean="0">
                <a:latin typeface="Times New Roman" pitchFamily="18" charset="0"/>
                <a:cs typeface="Times New Roman" pitchFamily="18" charset="0"/>
              </a:rPr>
              <a:t> Ibid., 151</a:t>
            </a:r>
          </a:p>
          <a:p>
            <a:pPr>
              <a:spcBef>
                <a:spcPts val="0"/>
              </a:spcBef>
              <a:buNone/>
            </a:pPr>
            <a:r>
              <a:rPr lang="en-US" sz="1100" baseline="30000" dirty="0" smtClean="0">
                <a:latin typeface="Times New Roman" pitchFamily="18" charset="0"/>
                <a:cs typeface="Times New Roman" pitchFamily="18" charset="0"/>
              </a:rPr>
              <a:t>45</a:t>
            </a:r>
            <a:r>
              <a:rPr lang="en-US" sz="1100" dirty="0" smtClean="0">
                <a:latin typeface="Times New Roman" pitchFamily="18" charset="0"/>
                <a:cs typeface="Times New Roman" pitchFamily="18" charset="0"/>
              </a:rPr>
              <a:t> </a:t>
            </a:r>
            <a:r>
              <a:rPr lang="en-US" sz="1100" dirty="0" err="1" smtClean="0">
                <a:latin typeface="Times New Roman" pitchFamily="18" charset="0"/>
                <a:cs typeface="Times New Roman" pitchFamily="18" charset="0"/>
              </a:rPr>
              <a:t>Gordis</a:t>
            </a:r>
            <a:r>
              <a:rPr lang="en-US" sz="1100" dirty="0" smtClean="0">
                <a:latin typeface="Times New Roman" pitchFamily="18" charset="0"/>
                <a:cs typeface="Times New Roman" pitchFamily="18" charset="0"/>
              </a:rPr>
              <a:t>, 46</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6644216"/>
          </a:xfrm>
        </p:spPr>
        <p:txBody>
          <a:bodyPr/>
          <a:lstStyle/>
          <a:p>
            <a:pPr algn="l"/>
            <a:r>
              <a:rPr lang="en-US" sz="1400" dirty="0" smtClean="0">
                <a:latin typeface="Times New Roman" pitchFamily="18" charset="0"/>
                <a:cs typeface="Times New Roman" pitchFamily="18" charset="0"/>
              </a:rPr>
              <a:t>Job, when I am in pain, I do not always know why I do what I do, so how I the world can others think they know why I do what I do and try to interpret?</a:t>
            </a:r>
            <a:r>
              <a:rPr lang="en-US" sz="1400" baseline="30000" dirty="0" smtClean="0">
                <a:latin typeface="Times New Roman" pitchFamily="18" charset="0"/>
                <a:cs typeface="Times New Roman" pitchFamily="18" charset="0"/>
              </a:rPr>
              <a:t>46</a:t>
            </a:r>
            <a:r>
              <a:rPr lang="en-US" sz="1400" dirty="0" smtClean="0">
                <a:latin typeface="Times New Roman" pitchFamily="18" charset="0"/>
                <a:cs typeface="Times New Roman" pitchFamily="18" charset="0"/>
              </a:rPr>
              <a:t>  I hear you responding to the little that is offered by </a:t>
            </a:r>
            <a:r>
              <a:rPr lang="en-US" sz="1400" dirty="0" err="1" smtClean="0">
                <a:latin typeface="Times New Roman" pitchFamily="18" charset="0"/>
                <a:cs typeface="Times New Roman" pitchFamily="18" charset="0"/>
              </a:rPr>
              <a:t>Zophar</a:t>
            </a:r>
            <a:r>
              <a:rPr lang="en-US" sz="1400" dirty="0" smtClean="0">
                <a:latin typeface="Times New Roman" pitchFamily="18" charset="0"/>
                <a:cs typeface="Times New Roman" pitchFamily="18" charset="0"/>
              </a:rPr>
              <a:t> by declaring that your friends could have comforted you somewhat by simply listening.  “Hear diligently my speech, and let this be your consolation.”</a:t>
            </a:r>
            <a:r>
              <a:rPr lang="en-US" sz="1400" baseline="30000" dirty="0" smtClean="0">
                <a:latin typeface="Times New Roman" pitchFamily="18" charset="0"/>
                <a:cs typeface="Times New Roman" pitchFamily="18" charset="0"/>
              </a:rPr>
              <a:t>47</a:t>
            </a:r>
            <a:r>
              <a:rPr lang="en-US" sz="1400" dirty="0" smtClean="0">
                <a:latin typeface="Times New Roman" pitchFamily="18" charset="0"/>
                <a:cs typeface="Times New Roman" pitchFamily="18" charset="0"/>
              </a:rPr>
              <a:t>  </a:t>
            </a:r>
            <a:r>
              <a:rPr lang="en-US" sz="1400" i="1" dirty="0" smtClean="0">
                <a:latin typeface="Times New Roman" pitchFamily="18" charset="0"/>
                <a:cs typeface="Times New Roman" pitchFamily="18" charset="0"/>
              </a:rPr>
              <a:t>Why can people not just shut-up, listen and quit trying to quote Scripture that has nothing to do with what you are saying?</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There is one difference with us, Job.  My mate, my husband, very unlike yours would never have told me to curse God.</a:t>
            </a:r>
            <a:r>
              <a:rPr lang="en-US" sz="1400" baseline="30000" dirty="0" smtClean="0">
                <a:latin typeface="Times New Roman" pitchFamily="18" charset="0"/>
                <a:cs typeface="Times New Roman" pitchFamily="18" charset="0"/>
              </a:rPr>
              <a:t>48</a:t>
            </a:r>
            <a:r>
              <a:rPr lang="en-US" sz="1400" dirty="0" smtClean="0">
                <a:latin typeface="Times New Roman" pitchFamily="18" charset="0"/>
                <a:cs typeface="Times New Roman" pitchFamily="18" charset="0"/>
              </a:rPr>
              <a:t>  My husband, even in his sickness said, “Bless the Lord.”  So our lives are very different in our marital relationship.  I experienced God’s grace through him.  Job, it was so wonderful to hear someone you love blessing the Lord.</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There are those who speak of you not being a real person, but almost a puppet in the hand of the author who lacked courage to “stand up” and express his own heart, using his own name.  Or that you represent an idea, a people.</a:t>
            </a:r>
            <a:r>
              <a:rPr lang="en-US" sz="1400" baseline="30000" dirty="0" smtClean="0">
                <a:latin typeface="Times New Roman" pitchFamily="18" charset="0"/>
                <a:cs typeface="Times New Roman" pitchFamily="18" charset="0"/>
              </a:rPr>
              <a:t>49</a:t>
            </a:r>
            <a:r>
              <a:rPr lang="en-US" sz="1400" dirty="0" smtClean="0">
                <a:latin typeface="Times New Roman" pitchFamily="18" charset="0"/>
                <a:cs typeface="Times New Roman" pitchFamily="18" charset="0"/>
              </a:rPr>
              <a:t>  I don’t have difficulty with that, BUT, Job, you and I are friends, and we “know what we know.”</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There are those who see the three false friends as cruel and self-righteous, </a:t>
            </a:r>
            <a:r>
              <a:rPr lang="en-US" sz="1400" dirty="0" err="1" smtClean="0">
                <a:latin typeface="Times New Roman" pitchFamily="18" charset="0"/>
                <a:cs typeface="Times New Roman" pitchFamily="18" charset="0"/>
              </a:rPr>
              <a:t>displeasers</a:t>
            </a:r>
            <a:r>
              <a:rPr lang="en-US" sz="1400" dirty="0" smtClean="0">
                <a:latin typeface="Times New Roman" pitchFamily="18" charset="0"/>
                <a:cs typeface="Times New Roman" pitchFamily="18" charset="0"/>
              </a:rPr>
              <a:t> of  God.</a:t>
            </a:r>
            <a:r>
              <a:rPr lang="en-US" sz="1400" baseline="30000" dirty="0" smtClean="0">
                <a:latin typeface="Times New Roman" pitchFamily="18" charset="0"/>
                <a:cs typeface="Times New Roman" pitchFamily="18" charset="0"/>
              </a:rPr>
              <a:t>50</a:t>
            </a:r>
            <a:r>
              <a:rPr lang="en-US" sz="1400" dirty="0" smtClean="0">
                <a:latin typeface="Times New Roman" pitchFamily="18" charset="0"/>
                <a:cs typeface="Times New Roman" pitchFamily="18" charset="0"/>
              </a:rPr>
              <a:t>  I do experience them as the church today (oh, think of temple instead of church).  There are those who believe in just retribution</a:t>
            </a:r>
            <a:r>
              <a:rPr lang="en-US" sz="1400" baseline="30000" dirty="0" smtClean="0">
                <a:latin typeface="Times New Roman" pitchFamily="18" charset="0"/>
                <a:cs typeface="Times New Roman" pitchFamily="18" charset="0"/>
              </a:rPr>
              <a:t>51</a:t>
            </a:r>
            <a:r>
              <a:rPr lang="en-US" sz="1400" dirty="0" smtClean="0">
                <a:latin typeface="Times New Roman" pitchFamily="18" charset="0"/>
                <a:cs typeface="Times New Roman" pitchFamily="18" charset="0"/>
              </a:rPr>
              <a:t> and when things go badly for you and me, it is because we must have “gotten” what we deserved!  They believe things are going well for them because they are good, why just look at them.  Suffering is punishment to most people.  Job, you and I know that is true, but it is not for our individual sins; it is out of the laws of nature being broken over the many years.</a:t>
            </a:r>
            <a:r>
              <a:rPr lang="en-US" sz="1400" baseline="30000" dirty="0" smtClean="0">
                <a:latin typeface="Times New Roman" pitchFamily="18" charset="0"/>
                <a:cs typeface="Times New Roman" pitchFamily="18" charset="0"/>
              </a:rPr>
              <a:t>52</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You are deeply grieved by the faithlessness of those who were once thought to be friends and who should have remained at your side, steadfast in their loyalty.</a:t>
            </a:r>
            <a:r>
              <a:rPr lang="en-US" sz="1400" baseline="30000" dirty="0" smtClean="0">
                <a:latin typeface="Times New Roman" pitchFamily="18" charset="0"/>
                <a:cs typeface="Times New Roman" pitchFamily="18" charset="0"/>
              </a:rPr>
              <a:t>53</a:t>
            </a:r>
            <a:r>
              <a:rPr lang="en-US" sz="1400" dirty="0" smtClean="0">
                <a:latin typeface="Times New Roman" pitchFamily="18" charset="0"/>
                <a:cs typeface="Times New Roman" pitchFamily="18" charset="0"/>
              </a:rPr>
              <a:t>  Oh, Job, how  hear that!  When I experienced my pain, people I thought were my friends no longer made contact with me.  It is like I had the plague when Jesse died. </a:t>
            </a:r>
            <a:endParaRPr lang="en-US" sz="1400" dirty="0">
              <a:latin typeface="Times New Roman" pitchFamily="18" charset="0"/>
              <a:cs typeface="Times New Roman" pitchFamily="18" charset="0"/>
            </a:endParaRPr>
          </a:p>
        </p:txBody>
      </p:sp>
      <p:sp>
        <p:nvSpPr>
          <p:cNvPr id="3" name="Content Placeholder 2"/>
          <p:cNvSpPr>
            <a:spLocks noGrp="1"/>
          </p:cNvSpPr>
          <p:nvPr>
            <p:ph idx="1"/>
          </p:nvPr>
        </p:nvSpPr>
        <p:spPr>
          <a:xfrm>
            <a:off x="342900" y="7315200"/>
            <a:ext cx="6172200" cy="1524000"/>
          </a:xfrm>
        </p:spPr>
        <p:txBody>
          <a:bodyPr/>
          <a:lstStyle/>
          <a:p>
            <a:pPr>
              <a:spcBef>
                <a:spcPts val="0"/>
              </a:spcBef>
              <a:buNone/>
            </a:pPr>
            <a:r>
              <a:rPr lang="en-US" sz="1100" baseline="30000" dirty="0" smtClean="0">
                <a:latin typeface="Times New Roman" pitchFamily="18" charset="0"/>
                <a:cs typeface="Times New Roman" pitchFamily="18" charset="0"/>
              </a:rPr>
              <a:t>46</a:t>
            </a:r>
            <a:r>
              <a:rPr lang="en-US" sz="1100" dirty="0" smtClean="0">
                <a:latin typeface="Times New Roman" pitchFamily="18" charset="0"/>
                <a:cs typeface="Times New Roman" pitchFamily="18" charset="0"/>
              </a:rPr>
              <a:t> </a:t>
            </a:r>
            <a:r>
              <a:rPr lang="en-US" sz="1100" dirty="0" err="1" smtClean="0">
                <a:latin typeface="Times New Roman" pitchFamily="18" charset="0"/>
                <a:cs typeface="Times New Roman" pitchFamily="18" charset="0"/>
              </a:rPr>
              <a:t>Bergant</a:t>
            </a:r>
            <a:r>
              <a:rPr lang="en-US" sz="1100" dirty="0" smtClean="0">
                <a:latin typeface="Times New Roman" pitchFamily="18" charset="0"/>
                <a:cs typeface="Times New Roman" pitchFamily="18" charset="0"/>
              </a:rPr>
              <a:t>, 47</a:t>
            </a:r>
          </a:p>
          <a:p>
            <a:pPr>
              <a:spcBef>
                <a:spcPts val="0"/>
              </a:spcBef>
              <a:buNone/>
            </a:pPr>
            <a:r>
              <a:rPr lang="en-US" sz="1100" baseline="30000" dirty="0" smtClean="0">
                <a:latin typeface="Times New Roman" pitchFamily="18" charset="0"/>
                <a:cs typeface="Times New Roman" pitchFamily="18" charset="0"/>
              </a:rPr>
              <a:t>47</a:t>
            </a:r>
            <a:r>
              <a:rPr lang="en-US" sz="1100" dirty="0" smtClean="0">
                <a:latin typeface="Times New Roman" pitchFamily="18" charset="0"/>
                <a:cs typeface="Times New Roman" pitchFamily="18" charset="0"/>
              </a:rPr>
              <a:t>Albert Cook, </a:t>
            </a:r>
            <a:r>
              <a:rPr lang="en-US" sz="1100" i="1" dirty="0" smtClean="0">
                <a:latin typeface="Times New Roman" pitchFamily="18" charset="0"/>
                <a:cs typeface="Times New Roman" pitchFamily="18" charset="0"/>
              </a:rPr>
              <a:t>The Root of the Thing</a:t>
            </a:r>
            <a:r>
              <a:rPr lang="en-US" sz="1100" dirty="0" smtClean="0">
                <a:latin typeface="Times New Roman" pitchFamily="18" charset="0"/>
                <a:cs typeface="Times New Roman" pitchFamily="18" charset="0"/>
              </a:rPr>
              <a:t>, Bloomington: Indiana University Press, 1968, 90</a:t>
            </a:r>
          </a:p>
          <a:p>
            <a:pPr>
              <a:spcBef>
                <a:spcPts val="0"/>
              </a:spcBef>
              <a:buNone/>
            </a:pPr>
            <a:r>
              <a:rPr lang="en-US" sz="1100" baseline="30000" dirty="0" smtClean="0">
                <a:latin typeface="Times New Roman" pitchFamily="18" charset="0"/>
                <a:cs typeface="Times New Roman" pitchFamily="18" charset="0"/>
              </a:rPr>
              <a:t>48 </a:t>
            </a:r>
            <a:r>
              <a:rPr lang="en-US" sz="1100" i="1" dirty="0" smtClean="0">
                <a:latin typeface="Times New Roman" pitchFamily="18" charset="0"/>
                <a:cs typeface="Times New Roman" pitchFamily="18" charset="0"/>
              </a:rPr>
              <a:t>The Holy bible</a:t>
            </a:r>
            <a:r>
              <a:rPr lang="en-US" sz="1100" dirty="0" smtClean="0">
                <a:latin typeface="Times New Roman" pitchFamily="18" charset="0"/>
                <a:cs typeface="Times New Roman" pitchFamily="18" charset="0"/>
              </a:rPr>
              <a:t>, KJV, Job 2.9</a:t>
            </a:r>
          </a:p>
          <a:p>
            <a:pPr>
              <a:spcBef>
                <a:spcPts val="0"/>
              </a:spcBef>
              <a:buNone/>
            </a:pPr>
            <a:r>
              <a:rPr lang="en-US" sz="1100" baseline="30000" dirty="0" smtClean="0">
                <a:latin typeface="Times New Roman" pitchFamily="18" charset="0"/>
                <a:cs typeface="Times New Roman" pitchFamily="18" charset="0"/>
              </a:rPr>
              <a:t>49</a:t>
            </a:r>
            <a:r>
              <a:rPr lang="en-US" sz="1100" dirty="0" smtClean="0">
                <a:latin typeface="Times New Roman" pitchFamily="18" charset="0"/>
                <a:cs typeface="Times New Roman" pitchFamily="18" charset="0"/>
              </a:rPr>
              <a:t> Gustavo Gutierrez</a:t>
            </a:r>
            <a:r>
              <a:rPr lang="en-US" sz="1100" i="1" dirty="0" smtClean="0">
                <a:latin typeface="Times New Roman" pitchFamily="18" charset="0"/>
                <a:cs typeface="Times New Roman" pitchFamily="18" charset="0"/>
              </a:rPr>
              <a:t>, On Job</a:t>
            </a:r>
            <a:r>
              <a:rPr lang="en-US" sz="1100" dirty="0" smtClean="0">
                <a:latin typeface="Times New Roman" pitchFamily="18" charset="0"/>
                <a:cs typeface="Times New Roman" pitchFamily="18" charset="0"/>
              </a:rPr>
              <a:t>, New York: </a:t>
            </a:r>
            <a:r>
              <a:rPr lang="en-US" sz="1100" dirty="0" err="1" smtClean="0">
                <a:latin typeface="Times New Roman" pitchFamily="18" charset="0"/>
                <a:cs typeface="Times New Roman" pitchFamily="18" charset="0"/>
              </a:rPr>
              <a:t>Orbis</a:t>
            </a:r>
            <a:r>
              <a:rPr lang="en-US" sz="1100" dirty="0" smtClean="0">
                <a:latin typeface="Times New Roman" pitchFamily="18" charset="0"/>
                <a:cs typeface="Times New Roman" pitchFamily="18" charset="0"/>
              </a:rPr>
              <a:t> Books, 1988, 1</a:t>
            </a:r>
          </a:p>
          <a:p>
            <a:pPr>
              <a:spcBef>
                <a:spcPts val="0"/>
              </a:spcBef>
              <a:buNone/>
            </a:pPr>
            <a:r>
              <a:rPr lang="en-US" sz="1100" baseline="30000" dirty="0" smtClean="0">
                <a:latin typeface="Times New Roman" pitchFamily="18" charset="0"/>
                <a:cs typeface="Times New Roman" pitchFamily="18" charset="0"/>
              </a:rPr>
              <a:t>50 </a:t>
            </a:r>
            <a:r>
              <a:rPr lang="en-US" sz="1100" dirty="0" smtClean="0">
                <a:latin typeface="Times New Roman" pitchFamily="18" charset="0"/>
                <a:cs typeface="Times New Roman" pitchFamily="18" charset="0"/>
              </a:rPr>
              <a:t>Horace M. </a:t>
            </a:r>
            <a:r>
              <a:rPr lang="en-US" sz="1100" dirty="0" err="1" smtClean="0">
                <a:latin typeface="Times New Roman" pitchFamily="18" charset="0"/>
                <a:cs typeface="Times New Roman" pitchFamily="18" charset="0"/>
              </a:rPr>
              <a:t>Kallen</a:t>
            </a:r>
            <a:r>
              <a:rPr lang="en-US" sz="1100" dirty="0" smtClean="0">
                <a:latin typeface="Times New Roman" pitchFamily="18" charset="0"/>
                <a:cs typeface="Times New Roman" pitchFamily="18" charset="0"/>
              </a:rPr>
              <a:t>, </a:t>
            </a:r>
            <a:r>
              <a:rPr lang="en-US" sz="1100" i="1" dirty="0" smtClean="0">
                <a:latin typeface="Times New Roman" pitchFamily="18" charset="0"/>
                <a:cs typeface="Times New Roman" pitchFamily="18" charset="0"/>
              </a:rPr>
              <a:t>The Book of Job as a Greek Tragedy</a:t>
            </a:r>
            <a:r>
              <a:rPr lang="en-US" sz="1100" dirty="0" smtClean="0">
                <a:latin typeface="Times New Roman" pitchFamily="18" charset="0"/>
                <a:cs typeface="Times New Roman" pitchFamily="18" charset="0"/>
              </a:rPr>
              <a:t>, New York: Hill Publishers, 1959, 65-67</a:t>
            </a:r>
          </a:p>
          <a:p>
            <a:pPr>
              <a:spcBef>
                <a:spcPts val="0"/>
              </a:spcBef>
              <a:buNone/>
            </a:pPr>
            <a:r>
              <a:rPr lang="en-US" sz="1100" baseline="30000" dirty="0" smtClean="0">
                <a:latin typeface="Times New Roman" pitchFamily="18" charset="0"/>
                <a:cs typeface="Times New Roman" pitchFamily="18" charset="0"/>
              </a:rPr>
              <a:t>51</a:t>
            </a:r>
            <a:r>
              <a:rPr lang="en-US" sz="1100" dirty="0" smtClean="0">
                <a:latin typeface="Times New Roman" pitchFamily="18" charset="0"/>
                <a:cs typeface="Times New Roman" pitchFamily="18" charset="0"/>
              </a:rPr>
              <a:t> Norman C. </a:t>
            </a:r>
            <a:r>
              <a:rPr lang="en-US" sz="1100" dirty="0" err="1" smtClean="0">
                <a:latin typeface="Times New Roman" pitchFamily="18" charset="0"/>
                <a:cs typeface="Times New Roman" pitchFamily="18" charset="0"/>
              </a:rPr>
              <a:t>Habel</a:t>
            </a:r>
            <a:r>
              <a:rPr lang="en-US" sz="1100" dirty="0" smtClean="0">
                <a:latin typeface="Times New Roman" pitchFamily="18" charset="0"/>
                <a:cs typeface="Times New Roman" pitchFamily="18" charset="0"/>
              </a:rPr>
              <a:t>, </a:t>
            </a:r>
            <a:r>
              <a:rPr lang="en-US" sz="1100" i="1" dirty="0" smtClean="0">
                <a:latin typeface="Times New Roman" pitchFamily="18" charset="0"/>
                <a:cs typeface="Times New Roman" pitchFamily="18" charset="0"/>
              </a:rPr>
              <a:t>The Book of Job</a:t>
            </a:r>
            <a:r>
              <a:rPr lang="en-US" sz="1100" dirty="0" smtClean="0">
                <a:latin typeface="Times New Roman" pitchFamily="18" charset="0"/>
                <a:cs typeface="Times New Roman" pitchFamily="18" charset="0"/>
              </a:rPr>
              <a:t>, A Commentary, Philadelphia: The Westminster Press, 1985, 41</a:t>
            </a:r>
          </a:p>
          <a:p>
            <a:pPr>
              <a:spcBef>
                <a:spcPts val="0"/>
              </a:spcBef>
              <a:buNone/>
            </a:pPr>
            <a:r>
              <a:rPr lang="en-US" sz="1100" baseline="30000" dirty="0" smtClean="0">
                <a:latin typeface="Times New Roman" pitchFamily="18" charset="0"/>
                <a:cs typeface="Times New Roman" pitchFamily="18" charset="0"/>
              </a:rPr>
              <a:t>52</a:t>
            </a:r>
            <a:r>
              <a:rPr lang="en-US" sz="1100" dirty="0" smtClean="0">
                <a:latin typeface="Times New Roman" pitchFamily="18" charset="0"/>
                <a:cs typeface="Times New Roman" pitchFamily="18" charset="0"/>
              </a:rPr>
              <a:t> </a:t>
            </a:r>
            <a:r>
              <a:rPr lang="en-US" sz="1100" i="1" dirty="0" smtClean="0">
                <a:latin typeface="Times New Roman" pitchFamily="18" charset="0"/>
                <a:cs typeface="Times New Roman" pitchFamily="18" charset="0"/>
              </a:rPr>
              <a:t>The Holy bible</a:t>
            </a:r>
            <a:r>
              <a:rPr lang="en-US" sz="1100" dirty="0" smtClean="0">
                <a:latin typeface="Times New Roman" pitchFamily="18" charset="0"/>
                <a:cs typeface="Times New Roman" pitchFamily="18" charset="0"/>
              </a:rPr>
              <a:t>, KJV, Exodus 15.26</a:t>
            </a:r>
          </a:p>
          <a:p>
            <a:pPr>
              <a:spcBef>
                <a:spcPts val="0"/>
              </a:spcBef>
              <a:buNone/>
            </a:pPr>
            <a:r>
              <a:rPr lang="en-US" sz="1100" baseline="30000" dirty="0" smtClean="0">
                <a:latin typeface="Times New Roman" pitchFamily="18" charset="0"/>
                <a:cs typeface="Times New Roman" pitchFamily="18" charset="0"/>
              </a:rPr>
              <a:t>53</a:t>
            </a:r>
            <a:r>
              <a:rPr lang="en-US" sz="1100" dirty="0" smtClean="0">
                <a:latin typeface="Times New Roman" pitchFamily="18" charset="0"/>
                <a:cs typeface="Times New Roman" pitchFamily="18" charset="0"/>
              </a:rPr>
              <a:t> </a:t>
            </a:r>
            <a:r>
              <a:rPr lang="en-US" sz="1100" dirty="0" err="1" smtClean="0">
                <a:latin typeface="Times New Roman" pitchFamily="18" charset="0"/>
                <a:cs typeface="Times New Roman" pitchFamily="18" charset="0"/>
              </a:rPr>
              <a:t>Sarna</a:t>
            </a:r>
            <a:endParaRPr lang="en-US" sz="11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7101416"/>
          </a:xfrm>
        </p:spPr>
        <p:txBody>
          <a:bodyPr/>
          <a:lstStyle/>
          <a:p>
            <a:pPr algn="l"/>
            <a:r>
              <a:rPr lang="en-US" sz="1400" dirty="0" smtClean="0">
                <a:latin typeface="Times New Roman" pitchFamily="18" charset="0"/>
                <a:cs typeface="Times New Roman" pitchFamily="18" charset="0"/>
              </a:rPr>
              <a:t>Even people I grew up refused to have anything to do with me when he died.  Oh, I hear you: fair weather friends! In the name of Yahweh!  It appears that everyone concludes that we are guilty of sin, and then treat us accordingly.  The disdain that we experience only compounds the already unbearable sufferings.  In former times we had enjoyed the esteem of the righteous.  Now we are the object of their contempt.</a:t>
            </a:r>
            <a:r>
              <a:rPr lang="en-US" sz="1100" dirty="0" smtClean="0">
                <a:latin typeface="Times New Roman" pitchFamily="18" charset="0"/>
                <a:cs typeface="Times New Roman" pitchFamily="18" charset="0"/>
              </a:rPr>
              <a:t/>
            </a:r>
            <a:br>
              <a:rPr lang="en-US" sz="1100" dirty="0" smtClean="0">
                <a:latin typeface="Times New Roman" pitchFamily="18" charset="0"/>
                <a:cs typeface="Times New Roman" pitchFamily="18" charset="0"/>
              </a:rPr>
            </a:br>
            <a:r>
              <a:rPr lang="en-US" sz="1100" dirty="0" smtClean="0">
                <a:latin typeface="Times New Roman" pitchFamily="18" charset="0"/>
                <a:cs typeface="Times New Roman" pitchFamily="18" charset="0"/>
              </a:rPr>
              <a:t/>
            </a:r>
            <a:br>
              <a:rPr lang="en-US" sz="11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Your response is concluded by considering the various ways that people respond to distress.  The righteous are appalled by it and react against the sufferer who is obviously responsible for it.  Turning away from it as they do serves to strengthen them in their own righteousness.  Friends and companions appear to abandon the sufferer.  In your case (and mine), your companions lack sympathy and offered hollow platitudes.</a:t>
            </a:r>
            <a:r>
              <a:rPr lang="en-US" sz="1400" baseline="30000" dirty="0" smtClean="0">
                <a:latin typeface="Times New Roman" pitchFamily="18" charset="0"/>
                <a:cs typeface="Times New Roman" pitchFamily="18" charset="0"/>
              </a:rPr>
              <a:t>54</a:t>
            </a:r>
            <a:r>
              <a:rPr lang="en-US" sz="1400" dirty="0" smtClean="0">
                <a:latin typeface="Times New Roman" pitchFamily="18" charset="0"/>
                <a:cs typeface="Times New Roman" pitchFamily="18" charset="0"/>
              </a:rPr>
              <a:t>  Affliction brought you to the limits of hope and the bring of despiar.</a:t>
            </a:r>
            <a:r>
              <a:rPr lang="en-US" sz="1400" baseline="30000" dirty="0" smtClean="0">
                <a:latin typeface="Times New Roman" pitchFamily="18" charset="0"/>
                <a:cs typeface="Times New Roman" pitchFamily="18" charset="0"/>
              </a:rPr>
              <a:t>55</a:t>
            </a:r>
            <a:r>
              <a:rPr lang="en-US" sz="1400" dirty="0" smtClean="0">
                <a:latin typeface="Times New Roman" pitchFamily="18" charset="0"/>
                <a:cs typeface="Times New Roman" pitchFamily="18" charset="0"/>
              </a:rPr>
              <a:t>  Can not these so-called God-sent people understand!</a:t>
            </a:r>
            <a:r>
              <a:rPr lang="en-US" sz="1100" dirty="0" smtClean="0">
                <a:latin typeface="Times New Roman" pitchFamily="18" charset="0"/>
                <a:cs typeface="Times New Roman" pitchFamily="18" charset="0"/>
              </a:rPr>
              <a:t/>
            </a:r>
            <a:br>
              <a:rPr lang="en-US" sz="1100" dirty="0" smtClean="0">
                <a:latin typeface="Times New Roman" pitchFamily="18" charset="0"/>
                <a:cs typeface="Times New Roman" pitchFamily="18" charset="0"/>
              </a:rPr>
            </a:br>
            <a:r>
              <a:rPr lang="en-US" sz="1100" dirty="0" smtClean="0">
                <a:latin typeface="Times New Roman" pitchFamily="18" charset="0"/>
                <a:cs typeface="Times New Roman" pitchFamily="18" charset="0"/>
              </a:rPr>
              <a:t/>
            </a:r>
            <a:br>
              <a:rPr lang="en-US" sz="11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Job, there are those who speak of your life as being representative of the intelligent, that it is so well lived (written) that only someone of great intellect could be involved.</a:t>
            </a:r>
            <a:r>
              <a:rPr lang="en-US" sz="1400" baseline="30000" dirty="0" smtClean="0">
                <a:latin typeface="Times New Roman" pitchFamily="18" charset="0"/>
                <a:cs typeface="Times New Roman" pitchFamily="18" charset="0"/>
              </a:rPr>
              <a:t>56</a:t>
            </a:r>
            <a:r>
              <a:rPr lang="en-US" sz="1400" dirty="0" smtClean="0">
                <a:latin typeface="Times New Roman" pitchFamily="18" charset="0"/>
                <a:cs typeface="Times New Roman" pitchFamily="18" charset="0"/>
              </a:rPr>
              <a:t>  Job, that bothers me because that is what I have experienced from society.  They lay a heavy “trip” on you and me to continue making this superficial presentation of ourselves.  But, Job, there are those who indicate they know you better and that you were not the thinker, ISTJ, BUT you were a feeler, ISFJ.  When I hear the passionate words you use, the actions described, this is a life of emotions (feelings): yearning, doubt, skepticism, sense of injustice, pain, debate, conviction, outbursts, condemnation, plea anguish, despair, grieved by false friends, sons in the night, praise to God, fear, joy dejection, suffering, crying out to God, your search, rejection, anger.</a:t>
            </a:r>
            <a:r>
              <a:rPr lang="en-US" sz="1400" baseline="30000" dirty="0" smtClean="0">
                <a:latin typeface="Times New Roman" pitchFamily="18" charset="0"/>
                <a:cs typeface="Times New Roman" pitchFamily="18" charset="0"/>
              </a:rPr>
              <a:t>57</a:t>
            </a:r>
            <a:r>
              <a:rPr lang="en-US" sz="1400" dirty="0" smtClean="0">
                <a:latin typeface="Times New Roman" pitchFamily="18" charset="0"/>
                <a:cs typeface="Times New Roman" pitchFamily="18" charset="0"/>
              </a:rPr>
              <a:t>  “The revelation of God is made to the heart, not to the brain: His spirit operates within the sphere of the emotions, and only afterwards and by way of reflex action in the region of the intellect.  With the heart man believeth unto righteousness.”</a:t>
            </a:r>
            <a:r>
              <a:rPr lang="en-US" sz="1400" baseline="30000" dirty="0" smtClean="0">
                <a:latin typeface="Times New Roman" pitchFamily="18" charset="0"/>
                <a:cs typeface="Times New Roman" pitchFamily="18" charset="0"/>
              </a:rPr>
              <a:t>58</a:t>
            </a:r>
            <a:r>
              <a:rPr lang="en-US" sz="1400" dirty="0" smtClean="0">
                <a:latin typeface="Times New Roman" pitchFamily="18" charset="0"/>
                <a:cs typeface="Times New Roman" pitchFamily="18" charset="0"/>
              </a:rPr>
              <a:t>  I share with you in your experiences; it can only be expressed in emotional terms, which the intellect so beautifully allows.  How can people separate the two! Intellect and emotions go together. </a:t>
            </a:r>
            <a:r>
              <a:rPr lang="en-US" sz="1100" dirty="0" smtClean="0">
                <a:latin typeface="Times New Roman" pitchFamily="18" charset="0"/>
                <a:cs typeface="Times New Roman" pitchFamily="18" charset="0"/>
              </a:rPr>
              <a:t/>
            </a:r>
            <a:br>
              <a:rPr lang="en-US" sz="1100" dirty="0" smtClean="0">
                <a:latin typeface="Times New Roman" pitchFamily="18" charset="0"/>
                <a:cs typeface="Times New Roman" pitchFamily="18" charset="0"/>
              </a:rPr>
            </a:br>
            <a:r>
              <a:rPr lang="en-US" sz="1100" dirty="0" smtClean="0">
                <a:latin typeface="Times New Roman" pitchFamily="18" charset="0"/>
                <a:cs typeface="Times New Roman" pitchFamily="18" charset="0"/>
              </a:rPr>
              <a:t/>
            </a:r>
            <a:br>
              <a:rPr lang="en-US" sz="11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Job , I don’t know if this crossed your mind, but maybe, just maybe we are also crying out, “God </a:t>
            </a:r>
            <a:r>
              <a:rPr lang="en-US" sz="1400" dirty="0" err="1" smtClean="0">
                <a:latin typeface="Times New Roman" pitchFamily="18" charset="0"/>
                <a:cs typeface="Times New Roman" pitchFamily="18" charset="0"/>
              </a:rPr>
              <a:t>God</a:t>
            </a:r>
            <a:r>
              <a:rPr lang="en-US" sz="1400" dirty="0" smtClean="0">
                <a:latin typeface="Times New Roman" pitchFamily="18" charset="0"/>
                <a:cs typeface="Times New Roman" pitchFamily="18" charset="0"/>
              </a:rPr>
              <a:t>, just let me know you are not mocking us.” </a:t>
            </a:r>
            <a:r>
              <a:rPr lang="en-US" sz="1400" baseline="30000" dirty="0" smtClean="0">
                <a:latin typeface="Times New Roman" pitchFamily="18" charset="0"/>
                <a:cs typeface="Times New Roman" pitchFamily="18" charset="0"/>
              </a:rPr>
              <a:t>59</a:t>
            </a:r>
            <a:r>
              <a:rPr lang="en-US" sz="1400" dirty="0" smtClean="0">
                <a:latin typeface="Times New Roman" pitchFamily="18" charset="0"/>
                <a:cs typeface="Times New Roman" pitchFamily="18" charset="0"/>
              </a:rPr>
              <a:t>  Somehow in </a:t>
            </a:r>
            <a:endParaRPr lang="en-US" sz="1400" dirty="0">
              <a:latin typeface="Times New Roman" pitchFamily="18" charset="0"/>
              <a:cs typeface="Times New Roman" pitchFamily="18" charset="0"/>
            </a:endParaRPr>
          </a:p>
        </p:txBody>
      </p:sp>
      <p:sp>
        <p:nvSpPr>
          <p:cNvPr id="3" name="Content Placeholder 2"/>
          <p:cNvSpPr>
            <a:spLocks noGrp="1"/>
          </p:cNvSpPr>
          <p:nvPr>
            <p:ph idx="1"/>
          </p:nvPr>
        </p:nvSpPr>
        <p:spPr>
          <a:xfrm>
            <a:off x="342900" y="7620000"/>
            <a:ext cx="6172200" cy="1143000"/>
          </a:xfrm>
        </p:spPr>
        <p:txBody>
          <a:bodyPr/>
          <a:lstStyle/>
          <a:p>
            <a:pPr>
              <a:spcBef>
                <a:spcPts val="0"/>
              </a:spcBef>
              <a:buNone/>
            </a:pPr>
            <a:r>
              <a:rPr lang="en-US" sz="1100" baseline="30000" dirty="0" smtClean="0">
                <a:latin typeface="Times New Roman" pitchFamily="18" charset="0"/>
                <a:cs typeface="Times New Roman" pitchFamily="18" charset="0"/>
              </a:rPr>
              <a:t>54</a:t>
            </a:r>
            <a:r>
              <a:rPr lang="en-US" sz="1100" dirty="0" smtClean="0">
                <a:latin typeface="Times New Roman" pitchFamily="18" charset="0"/>
                <a:cs typeface="Times New Roman" pitchFamily="18" charset="0"/>
              </a:rPr>
              <a:t> Ibid., Job 29.8-10</a:t>
            </a:r>
          </a:p>
          <a:p>
            <a:pPr>
              <a:spcBef>
                <a:spcPts val="0"/>
              </a:spcBef>
              <a:buNone/>
            </a:pPr>
            <a:r>
              <a:rPr lang="en-US" sz="1100" baseline="30000" dirty="0" smtClean="0">
                <a:latin typeface="Times New Roman" pitchFamily="18" charset="0"/>
                <a:cs typeface="Times New Roman" pitchFamily="18" charset="0"/>
              </a:rPr>
              <a:t>55</a:t>
            </a:r>
            <a:r>
              <a:rPr lang="en-US" sz="1100" dirty="0" smtClean="0">
                <a:latin typeface="Times New Roman" pitchFamily="18" charset="0"/>
                <a:cs typeface="Times New Roman" pitchFamily="18" charset="0"/>
              </a:rPr>
              <a:t> </a:t>
            </a:r>
            <a:r>
              <a:rPr lang="en-US" sz="1100" dirty="0" err="1" smtClean="0">
                <a:latin typeface="Times New Roman" pitchFamily="18" charset="0"/>
                <a:cs typeface="Times New Roman" pitchFamily="18" charset="0"/>
              </a:rPr>
              <a:t>Bergant</a:t>
            </a:r>
            <a:r>
              <a:rPr lang="en-US" sz="1100" dirty="0" smtClean="0">
                <a:latin typeface="Times New Roman" pitchFamily="18" charset="0"/>
                <a:cs typeface="Times New Roman" pitchFamily="18" charset="0"/>
              </a:rPr>
              <a:t>, 102</a:t>
            </a:r>
          </a:p>
          <a:p>
            <a:pPr>
              <a:spcBef>
                <a:spcPts val="0"/>
              </a:spcBef>
              <a:buNone/>
            </a:pPr>
            <a:r>
              <a:rPr lang="en-US" sz="1100" baseline="30000" dirty="0" smtClean="0">
                <a:latin typeface="Times New Roman" pitchFamily="18" charset="0"/>
                <a:cs typeface="Times New Roman" pitchFamily="18" charset="0"/>
              </a:rPr>
              <a:t>56</a:t>
            </a:r>
            <a:r>
              <a:rPr lang="en-US" sz="1100" dirty="0" smtClean="0">
                <a:latin typeface="Times New Roman" pitchFamily="18" charset="0"/>
                <a:cs typeface="Times New Roman" pitchFamily="18" charset="0"/>
              </a:rPr>
              <a:t> Cook, 19-30</a:t>
            </a:r>
          </a:p>
          <a:p>
            <a:pPr>
              <a:spcBef>
                <a:spcPts val="0"/>
              </a:spcBef>
              <a:buNone/>
            </a:pPr>
            <a:r>
              <a:rPr lang="en-US" sz="1100" baseline="30000" dirty="0" smtClean="0">
                <a:latin typeface="Times New Roman" pitchFamily="18" charset="0"/>
                <a:cs typeface="Times New Roman" pitchFamily="18" charset="0"/>
              </a:rPr>
              <a:t>57 </a:t>
            </a:r>
            <a:r>
              <a:rPr lang="en-US" sz="1100" dirty="0" smtClean="0">
                <a:latin typeface="Times New Roman" pitchFamily="18" charset="0"/>
                <a:cs typeface="Times New Roman" pitchFamily="18" charset="0"/>
              </a:rPr>
              <a:t>Von </a:t>
            </a:r>
            <a:r>
              <a:rPr lang="en-US" sz="1100" dirty="0" err="1" smtClean="0">
                <a:latin typeface="Times New Roman" pitchFamily="18" charset="0"/>
                <a:cs typeface="Times New Roman" pitchFamily="18" charset="0"/>
              </a:rPr>
              <a:t>Rad</a:t>
            </a:r>
            <a:r>
              <a:rPr lang="en-US" sz="1100" dirty="0" smtClean="0">
                <a:latin typeface="Times New Roman" pitchFamily="18" charset="0"/>
                <a:cs typeface="Times New Roman" pitchFamily="18" charset="0"/>
              </a:rPr>
              <a:t>, 209</a:t>
            </a:r>
          </a:p>
          <a:p>
            <a:pPr>
              <a:spcBef>
                <a:spcPts val="0"/>
              </a:spcBef>
              <a:buNone/>
            </a:pPr>
            <a:r>
              <a:rPr lang="en-US" sz="1100" baseline="30000" dirty="0" smtClean="0">
                <a:latin typeface="Times New Roman" pitchFamily="18" charset="0"/>
                <a:cs typeface="Times New Roman" pitchFamily="18" charset="0"/>
              </a:rPr>
              <a:t>58 </a:t>
            </a:r>
            <a:r>
              <a:rPr lang="en-US" sz="1100" dirty="0" err="1" smtClean="0">
                <a:latin typeface="Times New Roman" pitchFamily="18" charset="0"/>
                <a:cs typeface="Times New Roman" pitchFamily="18" charset="0"/>
              </a:rPr>
              <a:t>Aked</a:t>
            </a:r>
            <a:r>
              <a:rPr lang="en-US" sz="1100" dirty="0" smtClean="0">
                <a:latin typeface="Times New Roman" pitchFamily="18" charset="0"/>
                <a:cs typeface="Times New Roman" pitchFamily="18" charset="0"/>
              </a:rPr>
              <a:t>, 122</a:t>
            </a:r>
          </a:p>
          <a:p>
            <a:pPr>
              <a:spcBef>
                <a:spcPts val="0"/>
              </a:spcBef>
              <a:buNone/>
            </a:pPr>
            <a:r>
              <a:rPr lang="en-US" sz="1100" baseline="30000" dirty="0" smtClean="0">
                <a:latin typeface="Times New Roman" pitchFamily="18" charset="0"/>
                <a:cs typeface="Times New Roman" pitchFamily="18" charset="0"/>
              </a:rPr>
              <a:t>59</a:t>
            </a:r>
            <a:r>
              <a:rPr lang="en-US" sz="1100" dirty="0" smtClean="0">
                <a:latin typeface="Times New Roman" pitchFamily="18" charset="0"/>
                <a:cs typeface="Times New Roman" pitchFamily="18" charset="0"/>
              </a:rPr>
              <a:t> </a:t>
            </a:r>
            <a:r>
              <a:rPr lang="en-US" sz="1100" dirty="0" err="1" smtClean="0">
                <a:latin typeface="Times New Roman" pitchFamily="18" charset="0"/>
                <a:cs typeface="Times New Roman" pitchFamily="18" charset="0"/>
              </a:rPr>
              <a:t>Carstensen</a:t>
            </a:r>
            <a:r>
              <a:rPr lang="en-US" sz="1100" dirty="0" smtClean="0">
                <a:latin typeface="Times New Roman" pitchFamily="18" charset="0"/>
                <a:cs typeface="Times New Roman" pitchFamily="18" charset="0"/>
              </a:rPr>
              <a:t>, 100.</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7253816"/>
          </a:xfrm>
        </p:spPr>
        <p:txBody>
          <a:bodyPr/>
          <a:lstStyle/>
          <a:p>
            <a:pPr algn="l"/>
            <a:r>
              <a:rPr lang="en-US" sz="1400" dirty="0" smtClean="0">
                <a:latin typeface="Times New Roman" pitchFamily="18" charset="0"/>
                <a:cs typeface="Times New Roman" pitchFamily="18" charset="0"/>
              </a:rPr>
              <a:t>This I feel “friends” are mocking us also.  It is during these times, Job, when we are helpless, we can only cry out to god in our helplessness.  (No one else will listen.)  I am helpless.  Oh, God, I am supposed to hold my head up when I feel all around me insignificance.</a:t>
            </a:r>
            <a:r>
              <a:rPr lang="en-US" sz="1400" baseline="30000" dirty="0" smtClean="0">
                <a:latin typeface="Times New Roman" pitchFamily="18" charset="0"/>
                <a:cs typeface="Times New Roman" pitchFamily="18" charset="0"/>
              </a:rPr>
              <a:t>60</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Yes, how wonderful to find someone to listen and to understand, to know that these sufferings are unbearable.  Job, you understood well what it was like not to have a steadfast friendship, one of commitment; I understand also.  How often has the church failed to encourage and/or support those almenting.</a:t>
            </a:r>
            <a:r>
              <a:rPr lang="en-US" sz="1400" baseline="30000" dirty="0" smtClean="0">
                <a:latin typeface="Times New Roman" pitchFamily="18" charset="0"/>
                <a:cs typeface="Times New Roman" pitchFamily="18" charset="0"/>
              </a:rPr>
              <a:t>61</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Job, I wish you could tell me what you believe it was that gave you encouragement.  Was it just the listening or the verbalizing of what you felt?  Was it the Whirlwind that brought healing?  Was it </a:t>
            </a:r>
            <a:r>
              <a:rPr lang="en-US" sz="1400" dirty="0" err="1" smtClean="0">
                <a:latin typeface="Times New Roman" pitchFamily="18" charset="0"/>
                <a:cs typeface="Times New Roman" pitchFamily="18" charset="0"/>
              </a:rPr>
              <a:t>Elihu</a:t>
            </a:r>
            <a:r>
              <a:rPr lang="en-US" sz="1400" dirty="0" smtClean="0">
                <a:latin typeface="Times New Roman" pitchFamily="18" charset="0"/>
                <a:cs typeface="Times New Roman" pitchFamily="18" charset="0"/>
              </a:rPr>
              <a:t> in the divine discipline that brought healing?</a:t>
            </a:r>
            <a:r>
              <a:rPr lang="en-US" sz="1400" baseline="30000" dirty="0" smtClean="0">
                <a:latin typeface="Times New Roman" pitchFamily="18" charset="0"/>
                <a:cs typeface="Times New Roman" pitchFamily="18" charset="0"/>
              </a:rPr>
              <a:t>62</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Job, I want to dialogue with you more on the imagery you use.  Somehow, I </a:t>
            </a:r>
            <a:r>
              <a:rPr lang="en-US" sz="1400" i="1" dirty="0" smtClean="0">
                <a:latin typeface="Times New Roman" pitchFamily="18" charset="0"/>
                <a:cs typeface="Times New Roman" pitchFamily="18" charset="0"/>
              </a:rPr>
              <a:t>feel</a:t>
            </a:r>
            <a:r>
              <a:rPr lang="en-US" sz="1400" dirty="0" smtClean="0">
                <a:latin typeface="Times New Roman" pitchFamily="18" charset="0"/>
                <a:cs typeface="Times New Roman" pitchFamily="18" charset="0"/>
              </a:rPr>
              <a:t> that, I experience that imagery.</a:t>
            </a:r>
            <a:r>
              <a:rPr lang="en-US" sz="1400" baseline="30000" dirty="0" smtClean="0">
                <a:latin typeface="Times New Roman" pitchFamily="18" charset="0"/>
                <a:cs typeface="Times New Roman" pitchFamily="18" charset="0"/>
              </a:rPr>
              <a:t>63</a:t>
            </a:r>
            <a:r>
              <a:rPr lang="en-US" sz="1400" dirty="0" smtClean="0">
                <a:latin typeface="Times New Roman" pitchFamily="18" charset="0"/>
                <a:cs typeface="Times New Roman" pitchFamily="18" charset="0"/>
              </a:rPr>
              <a:t>  It was not apparent to me until you shared it with me.  Yes, in my discouragement, I believe I must have been seeking to return to the womb, to be enclosed in warmth, security.  Yes, Job, I have experienced a new birth when I was left to be alone, left to a cold, cruel world.  Do I feel like I have just been thrown into the cold, dark night?  Yes, Job, I do desire to return to the womb of my yesterday.  I hear that Job!</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There is a second set of key images in the first movement of God’s speech that harks back to your initial poem, namely the imagery of physical generation and birth.  Your first speech begins with birth and conception and circles back on the belly or womb where you would like to be enclosed, where you imagine the fate of the dead fetus as the happiest of human lots.  </a:t>
            </a:r>
            <a:r>
              <a:rPr lang="en-US" sz="1400" dirty="0" err="1" smtClean="0">
                <a:latin typeface="Times New Roman" pitchFamily="18" charset="0"/>
                <a:cs typeface="Times New Roman" pitchFamily="18" charset="0"/>
              </a:rPr>
              <a:t>Againt</a:t>
            </a:r>
            <a:r>
              <a:rPr lang="en-US" sz="1400" dirty="0" smtClean="0">
                <a:latin typeface="Times New Roman" pitchFamily="18" charset="0"/>
                <a:cs typeface="Times New Roman" pitchFamily="18" charset="0"/>
              </a:rPr>
              <a:t> those doors of the belly that you wanted shut forever, the Voice from the Whirlwind invokes a cosmic womb and cosmic doors to a very different purpose: “[He] hedged in the sea with doors, /when it gushed forth from the womb.”</a:t>
            </a:r>
            <a:r>
              <a:rPr lang="en-US" sz="1400" baseline="30000" dirty="0" smtClean="0">
                <a:latin typeface="Times New Roman" pitchFamily="18" charset="0"/>
                <a:cs typeface="Times New Roman" pitchFamily="18" charset="0"/>
              </a:rPr>
              <a:t>64</a:t>
            </a:r>
            <a:r>
              <a:rPr lang="en-US" sz="1400" dirty="0" smtClean="0">
                <a:latin typeface="Times New Roman" pitchFamily="18" charset="0"/>
                <a:cs typeface="Times New Roman" pitchFamily="18" charset="0"/>
              </a:rPr>
              <a:t>  This figuration of setting limits to the primal sea as closing doors on a gushing womb produces a high tension of meaning absent from your unequivocal death wish.  The doors are closed and bolted so that the flood will not engulf the earth, but nevertheless the waves surge, the womb of all things pulsates, something is born – (a sense made clear in the incipiently narrative development of the womb into the next line, where in a metaphor unique </a:t>
            </a:r>
            <a:endParaRPr lang="en-US" sz="1400" dirty="0">
              <a:latin typeface="Times New Roman" pitchFamily="18" charset="0"/>
              <a:cs typeface="Times New Roman" pitchFamily="18" charset="0"/>
            </a:endParaRPr>
          </a:p>
        </p:txBody>
      </p:sp>
      <p:sp>
        <p:nvSpPr>
          <p:cNvPr id="3" name="Content Placeholder 2"/>
          <p:cNvSpPr>
            <a:spLocks noGrp="1"/>
          </p:cNvSpPr>
          <p:nvPr>
            <p:ph idx="1"/>
          </p:nvPr>
        </p:nvSpPr>
        <p:spPr>
          <a:xfrm>
            <a:off x="342900" y="7848600"/>
            <a:ext cx="6172200" cy="914400"/>
          </a:xfrm>
        </p:spPr>
        <p:txBody>
          <a:bodyPr/>
          <a:lstStyle/>
          <a:p>
            <a:pPr>
              <a:spcBef>
                <a:spcPts val="0"/>
              </a:spcBef>
              <a:buNone/>
            </a:pPr>
            <a:r>
              <a:rPr lang="en-US" sz="1100" baseline="30000" dirty="0" smtClean="0">
                <a:latin typeface="Times New Roman" pitchFamily="18" charset="0"/>
                <a:cs typeface="Times New Roman" pitchFamily="18" charset="0"/>
              </a:rPr>
              <a:t>60</a:t>
            </a:r>
            <a:r>
              <a:rPr lang="en-US" sz="1100" dirty="0" smtClean="0">
                <a:latin typeface="Times New Roman" pitchFamily="18" charset="0"/>
                <a:cs typeface="Times New Roman" pitchFamily="18" charset="0"/>
              </a:rPr>
              <a:t> Cook, 2, 27, 60, 124</a:t>
            </a:r>
          </a:p>
          <a:p>
            <a:pPr>
              <a:spcBef>
                <a:spcPts val="0"/>
              </a:spcBef>
              <a:buNone/>
            </a:pPr>
            <a:r>
              <a:rPr lang="en-US" sz="1100" baseline="30000" dirty="0" smtClean="0">
                <a:latin typeface="Times New Roman" pitchFamily="18" charset="0"/>
                <a:cs typeface="Times New Roman" pitchFamily="18" charset="0"/>
              </a:rPr>
              <a:t>61</a:t>
            </a:r>
            <a:r>
              <a:rPr lang="en-US" sz="1100" dirty="0" smtClean="0">
                <a:latin typeface="Times New Roman" pitchFamily="18" charset="0"/>
                <a:cs typeface="Times New Roman" pitchFamily="18" charset="0"/>
              </a:rPr>
              <a:t> </a:t>
            </a:r>
            <a:r>
              <a:rPr lang="en-US" sz="1100" dirty="0" err="1" smtClean="0">
                <a:latin typeface="Times New Roman" pitchFamily="18" charset="0"/>
                <a:cs typeface="Times New Roman" pitchFamily="18" charset="0"/>
              </a:rPr>
              <a:t>Sarna</a:t>
            </a:r>
            <a:endParaRPr lang="en-US" sz="1100" dirty="0" smtClean="0">
              <a:latin typeface="Times New Roman" pitchFamily="18" charset="0"/>
              <a:cs typeface="Times New Roman" pitchFamily="18" charset="0"/>
            </a:endParaRPr>
          </a:p>
          <a:p>
            <a:pPr>
              <a:spcBef>
                <a:spcPts val="0"/>
              </a:spcBef>
              <a:buNone/>
            </a:pPr>
            <a:r>
              <a:rPr lang="en-US" sz="1100" baseline="30000" dirty="0" smtClean="0">
                <a:latin typeface="Times New Roman" pitchFamily="18" charset="0"/>
                <a:cs typeface="Times New Roman" pitchFamily="18" charset="0"/>
              </a:rPr>
              <a:t>62</a:t>
            </a:r>
            <a:r>
              <a:rPr lang="en-US" sz="1100" dirty="0" smtClean="0">
                <a:latin typeface="Times New Roman" pitchFamily="18" charset="0"/>
                <a:cs typeface="Times New Roman" pitchFamily="18" charset="0"/>
              </a:rPr>
              <a:t> J. H. Eaton, </a:t>
            </a:r>
            <a:r>
              <a:rPr lang="en-US" sz="1100" i="1" dirty="0" smtClean="0">
                <a:latin typeface="Times New Roman" pitchFamily="18" charset="0"/>
                <a:cs typeface="Times New Roman" pitchFamily="18" charset="0"/>
              </a:rPr>
              <a:t>Job</a:t>
            </a:r>
            <a:r>
              <a:rPr lang="en-US" sz="1100" dirty="0" smtClean="0">
                <a:latin typeface="Times New Roman" pitchFamily="18" charset="0"/>
                <a:cs typeface="Times New Roman" pitchFamily="18" charset="0"/>
              </a:rPr>
              <a:t>, Old Testament Guides, England: JSOT Press, 1987, 124.</a:t>
            </a:r>
          </a:p>
          <a:p>
            <a:pPr>
              <a:spcBef>
                <a:spcPts val="0"/>
              </a:spcBef>
              <a:buNone/>
            </a:pPr>
            <a:r>
              <a:rPr lang="en-US" sz="1100" baseline="30000" dirty="0" smtClean="0">
                <a:latin typeface="Times New Roman" pitchFamily="18" charset="0"/>
                <a:cs typeface="Times New Roman" pitchFamily="18" charset="0"/>
              </a:rPr>
              <a:t>63</a:t>
            </a:r>
            <a:r>
              <a:rPr lang="en-US" sz="1100" dirty="0" smtClean="0">
                <a:latin typeface="Times New Roman" pitchFamily="18" charset="0"/>
                <a:cs typeface="Times New Roman" pitchFamily="18" charset="0"/>
              </a:rPr>
              <a:t> Bloom, 77-80</a:t>
            </a:r>
          </a:p>
          <a:p>
            <a:pPr>
              <a:spcBef>
                <a:spcPts val="0"/>
              </a:spcBef>
              <a:buNone/>
            </a:pPr>
            <a:r>
              <a:rPr lang="en-US" sz="1100" baseline="30000" dirty="0" smtClean="0">
                <a:latin typeface="Times New Roman" pitchFamily="18" charset="0"/>
                <a:cs typeface="Times New Roman" pitchFamily="18" charset="0"/>
              </a:rPr>
              <a:t>64</a:t>
            </a:r>
            <a:r>
              <a:rPr lang="en-US" sz="1100" dirty="0" smtClean="0">
                <a:latin typeface="Times New Roman" pitchFamily="18" charset="0"/>
                <a:cs typeface="Times New Roman" pitchFamily="18" charset="0"/>
              </a:rPr>
              <a:t> </a:t>
            </a:r>
            <a:r>
              <a:rPr lang="en-US" sz="1100" dirty="0" err="1" smtClean="0">
                <a:latin typeface="Times New Roman" pitchFamily="18" charset="0"/>
                <a:cs typeface="Times New Roman" pitchFamily="18" charset="0"/>
              </a:rPr>
              <a:t>Sarna</a:t>
            </a:r>
            <a:endParaRPr lang="en-US" sz="11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7177616"/>
          </a:xfrm>
        </p:spPr>
        <p:txBody>
          <a:bodyPr/>
          <a:lstStyle/>
          <a:p>
            <a:pPr algn="l"/>
            <a:r>
              <a:rPr lang="en-US" sz="1400" dirty="0" smtClean="0">
                <a:latin typeface="Times New Roman" pitchFamily="18" charset="0"/>
                <a:cs typeface="Times New Roman" pitchFamily="18" charset="0"/>
              </a:rPr>
              <a:t>in biblical poetry the primordial mists over the surface of the deep are called swaddling bands.)</a:t>
            </a:r>
            <a:r>
              <a:rPr lang="en-US" sz="1400" baseline="30000" dirty="0" smtClean="0">
                <a:latin typeface="Times New Roman" pitchFamily="18" charset="0"/>
                <a:cs typeface="Times New Roman" pitchFamily="18" charset="0"/>
              </a:rPr>
              <a:t>65</a:t>
            </a:r>
            <a:r>
              <a:rPr lang="en-US" sz="1400" dirty="0" smtClean="0">
                <a:latin typeface="Times New Roman" pitchFamily="18" charset="0"/>
                <a:cs typeface="Times New Roman" pitchFamily="18" charset="0"/>
              </a:rPr>
              <a:t>  When people say, “Oh, I understand,” what is it they understand?  I hear you, Job, lamenting the loss of the past and loss of status.  Out of your outcry emerges a new identity.  You are an orphan and an alien man, forced from a new womb, naked and shivering and resentful.  Are you not lamenting this birth, the birth which has taken you from the warm safety of god-shielded living into a terrible, frightening void, the future unknown, heartbreak, and terror?</a:t>
            </a:r>
            <a:r>
              <a:rPr lang="en-US" sz="1400" baseline="30000" dirty="0" smtClean="0">
                <a:latin typeface="Times New Roman" pitchFamily="18" charset="0"/>
                <a:cs typeface="Times New Roman" pitchFamily="18" charset="0"/>
              </a:rPr>
              <a:t>66</a:t>
            </a:r>
            <a:r>
              <a:rPr lang="en-US" sz="1400" dirty="0" smtClean="0">
                <a:latin typeface="Times New Roman" pitchFamily="18" charset="0"/>
                <a:cs typeface="Times New Roman" pitchFamily="18" charset="0"/>
              </a:rPr>
              <a:t>  Can the church not understand the need for nurturing, sustaining those being born into a frightening new world?  </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Oh, Job, this new identity is almost more than that with which I can deal.  Why just yesterday, I was asked to consider my identity separate from Jesse (my late husband).  The comment was “Jesse is dead, not you!”  The assignment I have is dealing with my new identity.  I was asked to define my sexuality when I was married and then to write about it as a single person.  Job, I realized at that point that I had no idea who I am, and, yes, I am like you: an orphan, an alien, forced from a new womb, naked and shivering, and yes, perhaps even resentful.  </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Why, Job did you not lament, not speak more concerning this aspect of which you experienced.  Yes, you had to experience this aspect also!</a:t>
            </a:r>
            <a:r>
              <a:rPr lang="en-US" sz="1400" baseline="30000" dirty="0" smtClean="0">
                <a:latin typeface="Times New Roman" pitchFamily="18" charset="0"/>
                <a:cs typeface="Times New Roman" pitchFamily="18" charset="0"/>
              </a:rPr>
              <a:t>67</a:t>
            </a:r>
            <a:r>
              <a:rPr lang="en-US" sz="1400" dirty="0" smtClean="0">
                <a:latin typeface="Times New Roman" pitchFamily="18" charset="0"/>
                <a:cs typeface="Times New Roman" pitchFamily="18" charset="0"/>
              </a:rPr>
              <a:t>  Your wife who told you to curse God was take from you.  You tell us of your new family later in your story is why I have to assume you have a different wife later in your life.  Why, Job, why did you not deal with this?  You have left me stranded, so to speak.  I have no idea where to begin in writing a paper.  I may even experience the one making this assignment as you did </a:t>
            </a:r>
            <a:r>
              <a:rPr lang="en-US" sz="1400" dirty="0" err="1" smtClean="0">
                <a:latin typeface="Times New Roman" pitchFamily="18" charset="0"/>
                <a:cs typeface="Times New Roman" pitchFamily="18" charset="0"/>
              </a:rPr>
              <a:t>Elihu</a:t>
            </a:r>
            <a:r>
              <a:rPr lang="en-US" sz="1400" dirty="0" smtClean="0">
                <a:latin typeface="Times New Roman" pitchFamily="18" charset="0"/>
                <a:cs typeface="Times New Roman" pitchFamily="18" charset="0"/>
              </a:rPr>
              <a:t>, the one who brings divine discipline.  When I was asked to consider seeking the leadership of the Holy Spirit in this matter, I knew this person had indeed been with our Redeemer, that this person was sent from our Redeemer.  </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There are two in my life who are seemingly invoking divine discipline.  I can tell you it is painful, but I also have to acknowledge they are NOT false friends.  It will be out of this experience with them that I will sing, rejoice with you, “I KNOW THAT MY REDEEMER LIVEITH.”68  </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endParaRPr lang="en-US" sz="1400" dirty="0">
              <a:latin typeface="Times New Roman" pitchFamily="18" charset="0"/>
              <a:cs typeface="Times New Roman" pitchFamily="18" charset="0"/>
            </a:endParaRPr>
          </a:p>
        </p:txBody>
      </p:sp>
      <p:sp>
        <p:nvSpPr>
          <p:cNvPr id="3" name="Content Placeholder 2"/>
          <p:cNvSpPr>
            <a:spLocks noGrp="1"/>
          </p:cNvSpPr>
          <p:nvPr>
            <p:ph idx="1"/>
          </p:nvPr>
        </p:nvSpPr>
        <p:spPr>
          <a:xfrm>
            <a:off x="342900" y="7924800"/>
            <a:ext cx="6172200" cy="762000"/>
          </a:xfrm>
        </p:spPr>
        <p:txBody>
          <a:bodyPr/>
          <a:lstStyle/>
          <a:p>
            <a:pPr>
              <a:spcBef>
                <a:spcPts val="0"/>
              </a:spcBef>
              <a:buNone/>
            </a:pPr>
            <a:r>
              <a:rPr lang="en-US" sz="1100" dirty="0" smtClean="0">
                <a:latin typeface="Times New Roman" pitchFamily="18" charset="0"/>
                <a:cs typeface="Times New Roman" pitchFamily="18" charset="0"/>
              </a:rPr>
              <a:t>65 Bloom, 77-78</a:t>
            </a:r>
          </a:p>
          <a:p>
            <a:pPr>
              <a:spcBef>
                <a:spcPts val="0"/>
              </a:spcBef>
              <a:buNone/>
            </a:pPr>
            <a:r>
              <a:rPr lang="en-US" sz="1100" dirty="0" smtClean="0">
                <a:latin typeface="Times New Roman" pitchFamily="18" charset="0"/>
                <a:cs typeface="Times New Roman" pitchFamily="18" charset="0"/>
              </a:rPr>
              <a:t>66 </a:t>
            </a:r>
            <a:r>
              <a:rPr lang="en-US" sz="1100" dirty="0" err="1" smtClean="0">
                <a:latin typeface="Times New Roman" pitchFamily="18" charset="0"/>
                <a:cs typeface="Times New Roman" pitchFamily="18" charset="0"/>
              </a:rPr>
              <a:t>Carstensen</a:t>
            </a:r>
            <a:r>
              <a:rPr lang="en-US" sz="1100" dirty="0" smtClean="0">
                <a:latin typeface="Times New Roman" pitchFamily="18" charset="0"/>
                <a:cs typeface="Times New Roman" pitchFamily="18" charset="0"/>
              </a:rPr>
              <a:t>, 51-55</a:t>
            </a:r>
          </a:p>
          <a:p>
            <a:pPr>
              <a:spcBef>
                <a:spcPts val="0"/>
              </a:spcBef>
              <a:buNone/>
            </a:pPr>
            <a:r>
              <a:rPr lang="en-US" sz="1100" dirty="0" smtClean="0">
                <a:latin typeface="Times New Roman" pitchFamily="18" charset="0"/>
                <a:cs typeface="Times New Roman" pitchFamily="18" charset="0"/>
              </a:rPr>
              <a:t>67 </a:t>
            </a:r>
            <a:r>
              <a:rPr lang="en-US" sz="1100" dirty="0" err="1" smtClean="0">
                <a:latin typeface="Times New Roman" pitchFamily="18" charset="0"/>
                <a:cs typeface="Times New Roman" pitchFamily="18" charset="0"/>
              </a:rPr>
              <a:t>Sarna</a:t>
            </a:r>
            <a:endParaRPr lang="en-US" sz="1100" dirty="0" smtClean="0">
              <a:latin typeface="Times New Roman" pitchFamily="18" charset="0"/>
              <a:cs typeface="Times New Roman" pitchFamily="18" charset="0"/>
            </a:endParaRPr>
          </a:p>
          <a:p>
            <a:pPr>
              <a:spcBef>
                <a:spcPts val="0"/>
              </a:spcBef>
              <a:buNone/>
            </a:pPr>
            <a:r>
              <a:rPr lang="en-US" sz="1100" dirty="0" smtClean="0">
                <a:latin typeface="Times New Roman" pitchFamily="18" charset="0"/>
                <a:cs typeface="Times New Roman" pitchFamily="18" charset="0"/>
              </a:rPr>
              <a:t>68 Gutierrez, Chapter IV.</a:t>
            </a:r>
            <a:endParaRPr lang="en-US" sz="11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7253816"/>
          </a:xfrm>
        </p:spPr>
        <p:txBody>
          <a:bodyPr/>
          <a:lstStyle/>
          <a:p>
            <a:pPr algn="l"/>
            <a:r>
              <a:rPr lang="en-US" sz="1400" dirty="0" smtClean="0">
                <a:latin typeface="Times New Roman" pitchFamily="18" charset="0"/>
                <a:cs typeface="Times New Roman" pitchFamily="18" charset="0"/>
              </a:rPr>
              <a:t>Yes, Job, maybe I also am turning out to be a false friend.  I began like they.  I wanted to talk with you, but here it seems we part ways because you no longer want to listen, to speak to me, to help me.  But I am not turning on you as being guilty of sin, but being guilty of failing to share with me concerning this part of your life.  Can you not walk with me in this that I may learn from you?  Yes, Job, maybe I did go off on a tangent, but I needed to cry out for help.  Yes, let me come back to walking with you again.  Let me try to listen to you.</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Your response in the dialogue is a shuddering away of wounded flesh from the point of impact, a longing for the sweet anesthesia of death.  Out of your creature outcry, however, a new identity begins to emerge: that of orphaned and alien man, forced from a new womb, naked and shivering and resentful.  The birth which you lament</a:t>
            </a:r>
            <a:r>
              <a:rPr lang="en-US" sz="1400" baseline="30000" dirty="0" smtClean="0">
                <a:latin typeface="Times New Roman" pitchFamily="18" charset="0"/>
                <a:cs typeface="Times New Roman" pitchFamily="18" charset="0"/>
              </a:rPr>
              <a:t>69</a:t>
            </a:r>
            <a:r>
              <a:rPr lang="en-US" sz="1400" dirty="0" smtClean="0">
                <a:latin typeface="Times New Roman" pitchFamily="18" charset="0"/>
                <a:cs typeface="Times New Roman" pitchFamily="18" charset="0"/>
              </a:rPr>
              <a:t> is not really biological, for through your happy years you never regretted this.  You were really protesting the new birth which has impelled you from the warm safety of God-shielded living into a terrible, frightening void, fraught with unsuspected agonies, demanding outrageous effort, prophesying heartbreak and terror.  Any of us would ask to return to the warm, comfortable sanity of our old life.</a:t>
            </a:r>
            <a:r>
              <a:rPr lang="en-US" sz="1400" baseline="30000" dirty="0" smtClean="0">
                <a:latin typeface="Times New Roman" pitchFamily="18" charset="0"/>
                <a:cs typeface="Times New Roman" pitchFamily="18" charset="0"/>
              </a:rPr>
              <a:t>70</a:t>
            </a:r>
            <a:r>
              <a:rPr lang="en-US" sz="1400" dirty="0" smtClean="0">
                <a:latin typeface="Times New Roman" pitchFamily="18" charset="0"/>
                <a:cs typeface="Times New Roman" pitchFamily="18" charset="0"/>
              </a:rPr>
              <a:t>  The new is uncomfortable because we don’t know who we are.  It is difficult seeking, finding our new identity, or it is for me, Job.</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BUT, I hear as part of your lament you saying, “Oh, please, someone hear me.”</a:t>
            </a:r>
            <a:r>
              <a:rPr lang="en-US" sz="1400" baseline="30000" dirty="0" smtClean="0">
                <a:latin typeface="Times New Roman" pitchFamily="18" charset="0"/>
                <a:cs typeface="Times New Roman" pitchFamily="18" charset="0"/>
              </a:rPr>
              <a:t>71 </a:t>
            </a:r>
            <a:r>
              <a:rPr lang="en-US" sz="1400" dirty="0" smtClean="0">
                <a:latin typeface="Times New Roman" pitchFamily="18" charset="0"/>
                <a:cs typeface="Times New Roman" pitchFamily="18" charset="0"/>
              </a:rPr>
              <a:t> Encourage me.”  Love me and care, reach out to me.”  The positions put forward by your friends are deeply felt and often expressed with moving conviction.  But they never really meet the points that you make.  No wonder you said to the three false friends after </a:t>
            </a:r>
            <a:r>
              <a:rPr lang="en-US" sz="1400" dirty="0" err="1" smtClean="0">
                <a:latin typeface="Times New Roman" pitchFamily="18" charset="0"/>
                <a:cs typeface="Times New Roman" pitchFamily="18" charset="0"/>
              </a:rPr>
              <a:t>Eliphaz</a:t>
            </a:r>
            <a:r>
              <a:rPr lang="en-US" sz="1400" dirty="0" smtClean="0">
                <a:latin typeface="Times New Roman" pitchFamily="18" charset="0"/>
                <a:cs typeface="Times New Roman" pitchFamily="18" charset="0"/>
              </a:rPr>
              <a:t> concluded his second speech, “Sorry comforters are ye all.”</a:t>
            </a:r>
            <a:r>
              <a:rPr lang="en-US" sz="1400" baseline="30000" dirty="0" smtClean="0">
                <a:latin typeface="Times New Roman" pitchFamily="18" charset="0"/>
                <a:cs typeface="Times New Roman" pitchFamily="18" charset="0"/>
              </a:rPr>
              <a:t>72</a:t>
            </a:r>
            <a:r>
              <a:rPr lang="en-US" sz="1400" dirty="0" smtClean="0">
                <a:latin typeface="Times New Roman" pitchFamily="18" charset="0"/>
                <a:cs typeface="Times New Roman" pitchFamily="18" charset="0"/>
              </a:rPr>
              <a:t>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The three friends of Job have failed.  They have failed to convict him of sin.  They have failed to alleviate his grief.  They have failed to justify the ways of God to men.”</a:t>
            </a:r>
            <a:r>
              <a:rPr lang="en-US" sz="1400" baseline="30000" dirty="0" smtClean="0">
                <a:latin typeface="Times New Roman" pitchFamily="18" charset="0"/>
                <a:cs typeface="Times New Roman" pitchFamily="18" charset="0"/>
              </a:rPr>
              <a:t>73</a:t>
            </a: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After dismissing your friends’ “windy words” and remarking that you could speak like that too if their positions were reversed, you turn again to God, charging Him with having betrayed and broken you even though you are innocent.  (Job, I used the word broken recently, and I believe I also was misunderstood.  I used it with </a:t>
            </a:r>
            <a:endParaRPr lang="en-US" sz="1400" dirty="0">
              <a:latin typeface="Times New Roman" pitchFamily="18" charset="0"/>
              <a:cs typeface="Times New Roman" pitchFamily="18" charset="0"/>
            </a:endParaRPr>
          </a:p>
        </p:txBody>
      </p:sp>
      <p:sp>
        <p:nvSpPr>
          <p:cNvPr id="3" name="Content Placeholder 2"/>
          <p:cNvSpPr>
            <a:spLocks noGrp="1"/>
          </p:cNvSpPr>
          <p:nvPr>
            <p:ph idx="1"/>
          </p:nvPr>
        </p:nvSpPr>
        <p:spPr>
          <a:xfrm>
            <a:off x="342900" y="7772400"/>
            <a:ext cx="6172200" cy="914400"/>
          </a:xfrm>
        </p:spPr>
        <p:txBody>
          <a:bodyPr/>
          <a:lstStyle/>
          <a:p>
            <a:pPr>
              <a:spcBef>
                <a:spcPts val="0"/>
              </a:spcBef>
              <a:buNone/>
            </a:pPr>
            <a:r>
              <a:rPr lang="en-US" sz="1100" baseline="30000" dirty="0" smtClean="0">
                <a:latin typeface="Times New Roman" pitchFamily="18" charset="0"/>
                <a:cs typeface="Times New Roman" pitchFamily="18" charset="0"/>
              </a:rPr>
              <a:t>69</a:t>
            </a:r>
            <a:r>
              <a:rPr lang="en-US" sz="1100" dirty="0" smtClean="0">
                <a:latin typeface="Times New Roman" pitchFamily="18" charset="0"/>
                <a:cs typeface="Times New Roman" pitchFamily="18" charset="0"/>
              </a:rPr>
              <a:t> </a:t>
            </a:r>
            <a:r>
              <a:rPr lang="en-US" sz="1100" dirty="0" err="1" smtClean="0">
                <a:latin typeface="Times New Roman" pitchFamily="18" charset="0"/>
                <a:cs typeface="Times New Roman" pitchFamily="18" charset="0"/>
              </a:rPr>
              <a:t>Sarna</a:t>
            </a:r>
            <a:endParaRPr lang="en-US" sz="1100" dirty="0" smtClean="0">
              <a:latin typeface="Times New Roman" pitchFamily="18" charset="0"/>
              <a:cs typeface="Times New Roman" pitchFamily="18" charset="0"/>
            </a:endParaRPr>
          </a:p>
          <a:p>
            <a:pPr>
              <a:spcBef>
                <a:spcPts val="0"/>
              </a:spcBef>
              <a:buNone/>
            </a:pPr>
            <a:r>
              <a:rPr lang="en-US" sz="1100" baseline="30000" dirty="0" smtClean="0">
                <a:latin typeface="Times New Roman" pitchFamily="18" charset="0"/>
                <a:cs typeface="Times New Roman" pitchFamily="18" charset="0"/>
              </a:rPr>
              <a:t>70</a:t>
            </a:r>
            <a:r>
              <a:rPr lang="en-US" sz="1100" dirty="0" smtClean="0">
                <a:latin typeface="Times New Roman" pitchFamily="18" charset="0"/>
                <a:cs typeface="Times New Roman" pitchFamily="18" charset="0"/>
              </a:rPr>
              <a:t> </a:t>
            </a:r>
            <a:r>
              <a:rPr lang="en-US" sz="1100" dirty="0" err="1" smtClean="0">
                <a:latin typeface="Times New Roman" pitchFamily="18" charset="0"/>
                <a:cs typeface="Times New Roman" pitchFamily="18" charset="0"/>
              </a:rPr>
              <a:t>Carstensen</a:t>
            </a:r>
            <a:r>
              <a:rPr lang="en-US" sz="1100" dirty="0" smtClean="0">
                <a:latin typeface="Times New Roman" pitchFamily="18" charset="0"/>
                <a:cs typeface="Times New Roman" pitchFamily="18" charset="0"/>
              </a:rPr>
              <a:t>, 51-52</a:t>
            </a:r>
          </a:p>
          <a:p>
            <a:pPr>
              <a:spcBef>
                <a:spcPts val="0"/>
              </a:spcBef>
              <a:buNone/>
            </a:pPr>
            <a:r>
              <a:rPr lang="en-US" sz="1100" baseline="30000" dirty="0" smtClean="0">
                <a:latin typeface="Times New Roman" pitchFamily="18" charset="0"/>
                <a:cs typeface="Times New Roman" pitchFamily="18" charset="0"/>
              </a:rPr>
              <a:t>71 </a:t>
            </a:r>
            <a:r>
              <a:rPr lang="en-US" sz="1100" dirty="0" smtClean="0">
                <a:latin typeface="Times New Roman" pitchFamily="18" charset="0"/>
                <a:cs typeface="Times New Roman" pitchFamily="18" charset="0"/>
              </a:rPr>
              <a:t>James L. Crenshaw, </a:t>
            </a:r>
            <a:r>
              <a:rPr lang="en-US" sz="1100" i="1" dirty="0" smtClean="0">
                <a:latin typeface="Times New Roman" pitchFamily="18" charset="0"/>
                <a:cs typeface="Times New Roman" pitchFamily="18" charset="0"/>
              </a:rPr>
              <a:t>Old Testament Wisdom, An Introduction</a:t>
            </a:r>
            <a:r>
              <a:rPr lang="en-US" sz="1100" dirty="0" smtClean="0">
                <a:latin typeface="Times New Roman" pitchFamily="18" charset="0"/>
                <a:cs typeface="Times New Roman" pitchFamily="18" charset="0"/>
              </a:rPr>
              <a:t>, Atlanta: John Knox, 1973, Chapter IV</a:t>
            </a:r>
          </a:p>
          <a:p>
            <a:pPr>
              <a:spcBef>
                <a:spcPts val="0"/>
              </a:spcBef>
              <a:buNone/>
            </a:pPr>
            <a:r>
              <a:rPr lang="en-US" sz="1100" baseline="30000" dirty="0" smtClean="0">
                <a:latin typeface="Times New Roman" pitchFamily="18" charset="0"/>
                <a:cs typeface="Times New Roman" pitchFamily="18" charset="0"/>
              </a:rPr>
              <a:t>72 </a:t>
            </a:r>
            <a:r>
              <a:rPr lang="en-US" sz="1100" dirty="0" smtClean="0">
                <a:latin typeface="Times New Roman" pitchFamily="18" charset="0"/>
                <a:cs typeface="Times New Roman" pitchFamily="18" charset="0"/>
              </a:rPr>
              <a:t>Gutierrez, Chapter IV</a:t>
            </a:r>
          </a:p>
          <a:p>
            <a:pPr>
              <a:spcBef>
                <a:spcPts val="0"/>
              </a:spcBef>
              <a:buNone/>
            </a:pPr>
            <a:r>
              <a:rPr lang="en-US" sz="1100" baseline="30000" dirty="0" smtClean="0">
                <a:latin typeface="Times New Roman" pitchFamily="18" charset="0"/>
                <a:cs typeface="Times New Roman" pitchFamily="18" charset="0"/>
              </a:rPr>
              <a:t>73</a:t>
            </a:r>
            <a:r>
              <a:rPr lang="en-US" sz="1100" dirty="0" smtClean="0">
                <a:latin typeface="Times New Roman" pitchFamily="18" charset="0"/>
                <a:cs typeface="Times New Roman" pitchFamily="18" charset="0"/>
              </a:rPr>
              <a:t> </a:t>
            </a:r>
            <a:r>
              <a:rPr lang="en-US" sz="1100" dirty="0" err="1" smtClean="0">
                <a:latin typeface="Times New Roman" pitchFamily="18" charset="0"/>
                <a:cs typeface="Times New Roman" pitchFamily="18" charset="0"/>
              </a:rPr>
              <a:t>Aked</a:t>
            </a:r>
            <a:r>
              <a:rPr lang="en-US" sz="1100" dirty="0" smtClean="0">
                <a:latin typeface="Times New Roman" pitchFamily="18" charset="0"/>
                <a:cs typeface="Times New Roman" pitchFamily="18" charset="0"/>
              </a:rPr>
              <a:t>, 107</a:t>
            </a:r>
            <a:endParaRPr lang="en-US" sz="11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rot="20490711">
            <a:off x="342900" y="1320800"/>
            <a:ext cx="6172200" cy="2032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endParaRPr lang="en-US" i="1" dirty="0" smtClean="0">
              <a:solidFill>
                <a:schemeClr val="tx1"/>
              </a:solidFill>
              <a:latin typeface="Times New Roman" pitchFamily="18" charset="0"/>
              <a:cs typeface="Times New Roman" pitchFamily="18" charset="0"/>
            </a:endParaRPr>
          </a:p>
        </p:txBody>
      </p:sp>
      <p:sp>
        <p:nvSpPr>
          <p:cNvPr id="3075" name="Rectangle 3"/>
          <p:cNvSpPr>
            <a:spLocks noGrp="1" noChangeArrowheads="1"/>
          </p:cNvSpPr>
          <p:nvPr>
            <p:ph idx="1"/>
          </p:nvPr>
        </p:nvSpPr>
        <p:spPr>
          <a:xfrm rot="20804771">
            <a:off x="111685" y="4419288"/>
            <a:ext cx="6515100" cy="3153013"/>
          </a:xfrm>
        </p:spPr>
        <p:txBody>
          <a:bodyPr>
            <a:normAutofit lnSpcReduction="10000"/>
          </a:bodyPr>
          <a:lstStyle/>
          <a:p>
            <a:pPr algn="ctr" eaLnBrk="1" hangingPunct="1">
              <a:buFontTx/>
              <a:buNone/>
            </a:pPr>
            <a:r>
              <a:rPr lang="en-US" sz="2400" i="1" dirty="0" smtClean="0">
                <a:latin typeface="Times New Roman" pitchFamily="18" charset="0"/>
                <a:cs typeface="Times New Roman" pitchFamily="18" charset="0"/>
              </a:rPr>
              <a:t>The Rev. Mrs. Dr.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a:t>
            </a:r>
            <a:r>
              <a:rPr lang="en-US" i="1" dirty="0" smtClean="0">
                <a:latin typeface="Times New Roman" pitchFamily="18" charset="0"/>
                <a:cs typeface="Times New Roman" pitchFamily="18" charset="0"/>
              </a:rPr>
              <a:t>Director/</a:t>
            </a:r>
            <a:r>
              <a:rPr lang="en-US" i="1" dirty="0" err="1" smtClean="0">
                <a:latin typeface="Times New Roman" pitchFamily="18" charset="0"/>
                <a:cs typeface="Times New Roman" pitchFamily="18" charset="0"/>
              </a:rPr>
              <a:t>RetreatMaster</a:t>
            </a:r>
            <a:r>
              <a:rPr lang="en-US" i="1" dirty="0" smtClean="0">
                <a:latin typeface="Times New Roman" pitchFamily="18" charset="0"/>
                <a:cs typeface="Times New Roman" pitchFamily="18" charset="0"/>
              </a:rPr>
              <a:t>/</a:t>
            </a:r>
          </a:p>
          <a:p>
            <a:pPr algn="ctr" eaLnBrk="1" hangingPunct="1">
              <a:buFontTx/>
              <a:buNone/>
            </a:pPr>
            <a:r>
              <a:rPr lang="en-US" i="1" dirty="0" smtClean="0">
                <a:latin typeface="Times New Roman" pitchFamily="18" charset="0"/>
                <a:cs typeface="Times New Roman" pitchFamily="18" charset="0"/>
              </a:rPr>
              <a:t>Bible </a:t>
            </a:r>
            <a:r>
              <a:rPr lang="en-US" i="1" dirty="0" smtClean="0">
                <a:latin typeface="Times New Roman" pitchFamily="18" charset="0"/>
                <a:cs typeface="Times New Roman" pitchFamily="18" charset="0"/>
              </a:rPr>
              <a:t>Teacher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7406216"/>
          </a:xfrm>
        </p:spPr>
        <p:txBody>
          <a:bodyPr/>
          <a:lstStyle/>
          <a:p>
            <a:pPr algn="l"/>
            <a:r>
              <a:rPr lang="en-US" sz="1400" dirty="0" smtClean="0">
                <a:latin typeface="Times New Roman" pitchFamily="18" charset="0"/>
                <a:cs typeface="Times New Roman" pitchFamily="18" charset="0"/>
              </a:rPr>
              <a:t>someone that I believe cares – I hope – and somehow it felt as though I was sitting by myself so grossly misunderstood.)</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“More than once Job utters this personal, deathless faith in a personal, changeless God.  Twice he pours out the passion of his soul in matchless words which the world will never let die.  From the abysses of despair, when it seems to himself that he has been ‘broken in pieces,’ he rises upon the wings of hope to heights of unsurpassable assurance which are to this day the crown and climax of believing prayer, and which must remain the joy of faithful hearts for ever.”</a:t>
            </a:r>
            <a:r>
              <a:rPr lang="en-US" sz="1400" baseline="30000" dirty="0" smtClean="0">
                <a:latin typeface="Times New Roman" pitchFamily="18" charset="0"/>
                <a:cs typeface="Times New Roman" pitchFamily="18" charset="0"/>
              </a:rPr>
              <a:t>74</a:t>
            </a:r>
            <a:r>
              <a:rPr lang="en-US" sz="1400" dirty="0" smtClean="0">
                <a:latin typeface="Times New Roman" pitchFamily="18" charset="0"/>
                <a:cs typeface="Times New Roman" pitchFamily="18" charset="0"/>
              </a:rPr>
              <a:t>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Job, that was not well received and, yet, down in my heart was love because this person cared enough to penetrate me – or whatever word more wisely could have been used.  No wonder you cry out:</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O earth, cover not thou my blood,</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And let my cry have no resting-place.</a:t>
            </a:r>
            <a:r>
              <a:rPr lang="en-US" sz="1400" baseline="30000" dirty="0" smtClean="0">
                <a:latin typeface="Times New Roman" pitchFamily="18" charset="0"/>
                <a:cs typeface="Times New Roman" pitchFamily="18" charset="0"/>
              </a:rPr>
              <a:t>75</a:t>
            </a: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Oh, Job, I hear your cry: Listen to me; there is healing in knowing someone cares enough to listen.”  Job, I recently heard a chaplain as he spoke of a time when a woman was very sick.  She lost four children in a fire.  She was in a hospital and would just sit on the floor, rocking back and forth – without saying anything for days.  She did not take her medicine (Job, that is probably like an herb that brings healing to you).  This chaplain said that he finally decided to sit with her and one day he told her that he was going to sit with her until she took her medicine.  After forty-five minutes on that particular day, she took her medicine.  The chaplain said that two days later, you would never have known that she was sick.</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HEAR THAT, JOB!  We are not the only ones who want to know someone cares enough to sit upon the dunghill with us.  These people that think they can pass through our lives today and be gone tomorrow are NOT friends.  They don’t give a care!  Their actions betray their words.  Job, do they think we are so inadequate that we cannot see this?  Oh, Job, when I hear of such experiences, I can then sing, “I know that my Redeemer </a:t>
            </a:r>
            <a:r>
              <a:rPr lang="en-US" sz="1400" dirty="0" err="1" smtClean="0">
                <a:latin typeface="Times New Roman" pitchFamily="18" charset="0"/>
                <a:cs typeface="Times New Roman" pitchFamily="18" charset="0"/>
              </a:rPr>
              <a:t>liveth</a:t>
            </a:r>
            <a:r>
              <a:rPr lang="en-US" sz="1400" dirty="0" smtClean="0">
                <a:latin typeface="Times New Roman" pitchFamily="18" charset="0"/>
                <a:cs typeface="Times New Roman" pitchFamily="18" charset="0"/>
              </a:rPr>
              <a:t>.”  And, Job, I have to be honest and say, there are very few in my life who have in one way or another sat with me in this manner and have begun hearing me.</a:t>
            </a:r>
            <a:endParaRPr lang="en-US" sz="1400" dirty="0">
              <a:latin typeface="Times New Roman" pitchFamily="18" charset="0"/>
              <a:cs typeface="Times New Roman" pitchFamily="18" charset="0"/>
            </a:endParaRPr>
          </a:p>
        </p:txBody>
      </p:sp>
      <p:sp>
        <p:nvSpPr>
          <p:cNvPr id="3" name="Content Placeholder 2"/>
          <p:cNvSpPr>
            <a:spLocks noGrp="1"/>
          </p:cNvSpPr>
          <p:nvPr>
            <p:ph idx="1"/>
          </p:nvPr>
        </p:nvSpPr>
        <p:spPr>
          <a:xfrm>
            <a:off x="342900" y="8229600"/>
            <a:ext cx="6172200" cy="457200"/>
          </a:xfrm>
        </p:spPr>
        <p:txBody>
          <a:bodyPr/>
          <a:lstStyle/>
          <a:p>
            <a:pPr>
              <a:spcBef>
                <a:spcPts val="0"/>
              </a:spcBef>
              <a:buNone/>
            </a:pPr>
            <a:r>
              <a:rPr lang="en-US" sz="1100" baseline="30000" dirty="0" smtClean="0">
                <a:latin typeface="Times New Roman" pitchFamily="18" charset="0"/>
                <a:cs typeface="Times New Roman" pitchFamily="18" charset="0"/>
              </a:rPr>
              <a:t>74</a:t>
            </a:r>
            <a:r>
              <a:rPr lang="en-US" sz="1100" dirty="0" smtClean="0">
                <a:latin typeface="Times New Roman" pitchFamily="18" charset="0"/>
                <a:cs typeface="Times New Roman" pitchFamily="18" charset="0"/>
              </a:rPr>
              <a:t> </a:t>
            </a:r>
            <a:r>
              <a:rPr lang="en-US" sz="1100" dirty="0" err="1" smtClean="0">
                <a:latin typeface="Times New Roman" pitchFamily="18" charset="0"/>
                <a:cs typeface="Times New Roman" pitchFamily="18" charset="0"/>
              </a:rPr>
              <a:t>Aked</a:t>
            </a:r>
            <a:r>
              <a:rPr lang="en-US" sz="1100" dirty="0" smtClean="0">
                <a:latin typeface="Times New Roman" pitchFamily="18" charset="0"/>
                <a:cs typeface="Times New Roman" pitchFamily="18" charset="0"/>
              </a:rPr>
              <a:t>, 6</a:t>
            </a:r>
          </a:p>
          <a:p>
            <a:pPr>
              <a:spcBef>
                <a:spcPts val="0"/>
              </a:spcBef>
              <a:buNone/>
            </a:pPr>
            <a:r>
              <a:rPr lang="en-US" sz="1100" baseline="30000" dirty="0" smtClean="0">
                <a:latin typeface="Times New Roman" pitchFamily="18" charset="0"/>
                <a:cs typeface="Times New Roman" pitchFamily="18" charset="0"/>
              </a:rPr>
              <a:t>75</a:t>
            </a:r>
            <a:r>
              <a:rPr lang="en-US" sz="1100" dirty="0" smtClean="0">
                <a:latin typeface="Times New Roman" pitchFamily="18" charset="0"/>
                <a:cs typeface="Times New Roman" pitchFamily="18" charset="0"/>
              </a:rPr>
              <a:t> Bloom, 50</a:t>
            </a:r>
            <a:endParaRPr lang="en-US" sz="11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4358216"/>
          </a:xfrm>
        </p:spPr>
        <p:txBody>
          <a:bodyPr/>
          <a:lstStyle/>
          <a:p>
            <a:pPr algn="l"/>
            <a:r>
              <a:rPr lang="en-US" sz="1400" dirty="0" smtClean="0">
                <a:latin typeface="Times New Roman" pitchFamily="18" charset="0"/>
                <a:cs typeface="Times New Roman" pitchFamily="18" charset="0"/>
              </a:rPr>
              <a:t>Oh, Job, Von </a:t>
            </a:r>
            <a:r>
              <a:rPr lang="en-US" sz="1400" dirty="0" err="1" smtClean="0">
                <a:latin typeface="Times New Roman" pitchFamily="18" charset="0"/>
                <a:cs typeface="Times New Roman" pitchFamily="18" charset="0"/>
              </a:rPr>
              <a:t>Rad</a:t>
            </a:r>
            <a:r>
              <a:rPr lang="en-US" sz="1400" dirty="0" smtClean="0">
                <a:latin typeface="Times New Roman" pitchFamily="18" charset="0"/>
                <a:cs typeface="Times New Roman" pitchFamily="18" charset="0"/>
              </a:rPr>
              <a:t> is your friend.  He says: “He appeals against the terrible god of his experience to the God who, from of old, had offered himself as </a:t>
            </a:r>
            <a:r>
              <a:rPr lang="en-US" sz="1400" dirty="0" err="1" smtClean="0">
                <a:latin typeface="Times New Roman" pitchFamily="18" charset="0"/>
                <a:cs typeface="Times New Roman" pitchFamily="18" charset="0"/>
              </a:rPr>
              <a:t>saviour</a:t>
            </a:r>
            <a:r>
              <a:rPr lang="en-US" sz="1400" dirty="0" smtClean="0">
                <a:latin typeface="Times New Roman" pitchFamily="18" charset="0"/>
                <a:cs typeface="Times New Roman" pitchFamily="18" charset="0"/>
              </a:rPr>
              <a:t> of the poor and the sick and as the defending counsel of those who had been deprived of justice.  He can live and breathe only if it is this Yahweh who reveals himself to him.”  Listen, Job.   “Is there not also there a divine striving for a share in this joy?  In this way, then God has turned to Job, and Job has immediately understood him.  Here, too, then – as has been so finely said – God has bet on Job and, in doing so, this time too he has not been wrong and has not lost his bet.  It could have turned out that Job would have closed his mind to this speech, and then God would have been the loser.”</a:t>
            </a:r>
            <a:r>
              <a:rPr lang="en-US" sz="1400" baseline="30000" dirty="0" smtClean="0">
                <a:latin typeface="Times New Roman" pitchFamily="18" charset="0"/>
                <a:cs typeface="Times New Roman" pitchFamily="18" charset="0"/>
              </a:rPr>
              <a:t>76</a:t>
            </a: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Oh, Job, I believe that I will be able once again to sing, to rejoice knowing that “my Redeemer lives,” knowing that He has placed his bet on you and me, that He cared enough to send people in my life to listen, to hear me, to nurture me, to love me, to care.  How beautiful to think as Von Rad.  And, Job, I am trusting that my mind, my heart, will be open to hear the Lord as you did, as He speaks to me that my identity and ministry will indeed emerge in a way to bring glory to the Lord, to be able to rejoice in what the Lord is doing in my life through all of His people He has sent my way (including the one who has allowed me to dialogue with you in this paper).</a:t>
            </a:r>
            <a:endParaRPr lang="en-US" sz="1400" dirty="0">
              <a:latin typeface="Times New Roman" pitchFamily="18" charset="0"/>
              <a:cs typeface="Times New Roman" pitchFamily="18" charset="0"/>
            </a:endParaRPr>
          </a:p>
        </p:txBody>
      </p:sp>
      <p:sp>
        <p:nvSpPr>
          <p:cNvPr id="3" name="Content Placeholder 2"/>
          <p:cNvSpPr>
            <a:spLocks noGrp="1"/>
          </p:cNvSpPr>
          <p:nvPr>
            <p:ph idx="1"/>
          </p:nvPr>
        </p:nvSpPr>
        <p:spPr>
          <a:xfrm>
            <a:off x="342900" y="8077200"/>
            <a:ext cx="6172200" cy="609600"/>
          </a:xfrm>
        </p:spPr>
        <p:txBody>
          <a:bodyPr/>
          <a:lstStyle/>
          <a:p>
            <a:pPr>
              <a:buNone/>
            </a:pPr>
            <a:r>
              <a:rPr lang="en-US" sz="1100" baseline="30000" dirty="0" smtClean="0">
                <a:latin typeface="Times New Roman" pitchFamily="18" charset="0"/>
                <a:cs typeface="Times New Roman" pitchFamily="18" charset="0"/>
              </a:rPr>
              <a:t>76</a:t>
            </a:r>
            <a:r>
              <a:rPr lang="en-US" sz="1100" dirty="0" smtClean="0">
                <a:latin typeface="Times New Roman" pitchFamily="18" charset="0"/>
                <a:cs typeface="Times New Roman" pitchFamily="18" charset="0"/>
              </a:rPr>
              <a:t> Von </a:t>
            </a:r>
            <a:r>
              <a:rPr lang="en-US" sz="1100" dirty="0" err="1" smtClean="0">
                <a:latin typeface="Times New Roman" pitchFamily="18" charset="0"/>
                <a:cs typeface="Times New Roman" pitchFamily="18" charset="0"/>
              </a:rPr>
              <a:t>Rad</a:t>
            </a:r>
            <a:r>
              <a:rPr lang="en-US" sz="1100" dirty="0" smtClean="0">
                <a:latin typeface="Times New Roman" pitchFamily="18" charset="0"/>
                <a:cs typeface="Times New Roman" pitchFamily="18" charset="0"/>
              </a:rPr>
              <a:t>, 222-226</a:t>
            </a:r>
            <a:endParaRPr lang="en-US" sz="11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005416"/>
          </a:xfrm>
        </p:spPr>
        <p:txBody>
          <a:bodyPr/>
          <a:lstStyle/>
          <a:p>
            <a:r>
              <a:rPr lang="en-US" i="1" dirty="0" smtClean="0">
                <a:latin typeface="Times New Roman" pitchFamily="18" charset="0"/>
                <a:cs typeface="Times New Roman" pitchFamily="18" charset="0"/>
              </a:rPr>
              <a:t>Bibliography</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None/>
            </a:pPr>
            <a:r>
              <a:rPr lang="en-US" sz="1100" dirty="0" err="1" smtClean="0">
                <a:latin typeface="Times New Roman" pitchFamily="18" charset="0"/>
                <a:cs typeface="Times New Roman" pitchFamily="18" charset="0"/>
              </a:rPr>
              <a:t>Aked</a:t>
            </a:r>
            <a:r>
              <a:rPr lang="en-US" sz="1100" dirty="0" smtClean="0">
                <a:latin typeface="Times New Roman" pitchFamily="18" charset="0"/>
                <a:cs typeface="Times New Roman" pitchFamily="18" charset="0"/>
              </a:rPr>
              <a:t>, Charles f.  </a:t>
            </a:r>
            <a:r>
              <a:rPr lang="en-US" sz="1100" i="1" dirty="0" smtClean="0">
                <a:latin typeface="Times New Roman" pitchFamily="18" charset="0"/>
                <a:cs typeface="Times New Roman" pitchFamily="18" charset="0"/>
              </a:rPr>
              <a:t>The Divine Drama of Job. </a:t>
            </a:r>
            <a:r>
              <a:rPr lang="en-US" sz="1100" dirty="0" smtClean="0">
                <a:latin typeface="Times New Roman" pitchFamily="18" charset="0"/>
                <a:cs typeface="Times New Roman" pitchFamily="18" charset="0"/>
              </a:rPr>
              <a:t> Edinburgh: T. &amp; T. Clark, 1913</a:t>
            </a:r>
          </a:p>
          <a:p>
            <a:pPr>
              <a:buNone/>
            </a:pPr>
            <a:r>
              <a:rPr lang="en-US" sz="1100" dirty="0" smtClean="0">
                <a:latin typeface="Times New Roman" pitchFamily="18" charset="0"/>
                <a:cs typeface="Times New Roman" pitchFamily="18" charset="0"/>
              </a:rPr>
              <a:t>Anderson, Bernhard.  </a:t>
            </a:r>
            <a:r>
              <a:rPr lang="en-US" sz="1100" i="1" dirty="0" smtClean="0">
                <a:latin typeface="Times New Roman" pitchFamily="18" charset="0"/>
                <a:cs typeface="Times New Roman" pitchFamily="18" charset="0"/>
              </a:rPr>
              <a:t>O. T. Understanding</a:t>
            </a:r>
            <a:r>
              <a:rPr lang="en-US" sz="1100" dirty="0" smtClean="0">
                <a:latin typeface="Times New Roman" pitchFamily="18" charset="0"/>
                <a:cs typeface="Times New Roman" pitchFamily="18" charset="0"/>
              </a:rPr>
              <a:t>. Englewood  Cliffs: Prentice-Hall, 1986</a:t>
            </a:r>
          </a:p>
          <a:p>
            <a:pPr>
              <a:buNone/>
            </a:pPr>
            <a:r>
              <a:rPr lang="en-US" sz="1100" dirty="0" err="1" smtClean="0">
                <a:latin typeface="Times New Roman" pitchFamily="18" charset="0"/>
                <a:cs typeface="Times New Roman" pitchFamily="18" charset="0"/>
              </a:rPr>
              <a:t>Bergant</a:t>
            </a:r>
            <a:r>
              <a:rPr lang="en-US" sz="1100" dirty="0" smtClean="0">
                <a:latin typeface="Times New Roman" pitchFamily="18" charset="0"/>
                <a:cs typeface="Times New Roman" pitchFamily="18" charset="0"/>
              </a:rPr>
              <a:t>, Dianne</a:t>
            </a:r>
            <a:r>
              <a:rPr lang="en-US" sz="1100" i="1" dirty="0" smtClean="0">
                <a:latin typeface="Times New Roman" pitchFamily="18" charset="0"/>
                <a:cs typeface="Times New Roman" pitchFamily="18" charset="0"/>
              </a:rPr>
              <a:t>.  Old Testament Message, </a:t>
            </a:r>
            <a:r>
              <a:rPr lang="en-US" sz="1100" dirty="0" smtClean="0">
                <a:latin typeface="Times New Roman" pitchFamily="18" charset="0"/>
                <a:cs typeface="Times New Roman" pitchFamily="18" charset="0"/>
              </a:rPr>
              <a:t>Vol. 18.  Delaware: Michael Glazier, Inc., 1982</a:t>
            </a:r>
          </a:p>
          <a:p>
            <a:pPr>
              <a:buNone/>
            </a:pPr>
            <a:r>
              <a:rPr lang="en-US" sz="1100" dirty="0" smtClean="0">
                <a:latin typeface="Times New Roman" pitchFamily="18" charset="0"/>
                <a:cs typeface="Times New Roman" pitchFamily="18" charset="0"/>
              </a:rPr>
              <a:t>Bloom, Harold, ed.</a:t>
            </a:r>
            <a:r>
              <a:rPr lang="en-US" sz="1100" i="1" dirty="0" smtClean="0">
                <a:latin typeface="Times New Roman" pitchFamily="18" charset="0"/>
                <a:cs typeface="Times New Roman" pitchFamily="18" charset="0"/>
              </a:rPr>
              <a:t> The Book of Job</a:t>
            </a:r>
            <a:r>
              <a:rPr lang="en-US" sz="1100" dirty="0" smtClean="0">
                <a:latin typeface="Times New Roman" pitchFamily="18" charset="0"/>
                <a:cs typeface="Times New Roman" pitchFamily="18" charset="0"/>
              </a:rPr>
              <a:t>.  New York: Chelsea House Publishers, 1988</a:t>
            </a:r>
          </a:p>
          <a:p>
            <a:pPr>
              <a:buNone/>
            </a:pPr>
            <a:r>
              <a:rPr lang="en-US" sz="1100" dirty="0" smtClean="0">
                <a:latin typeface="Times New Roman" pitchFamily="18" charset="0"/>
                <a:cs typeface="Times New Roman" pitchFamily="18" charset="0"/>
              </a:rPr>
              <a:t>Brown, Raymond E., Joseph A </a:t>
            </a:r>
            <a:r>
              <a:rPr lang="en-US" sz="1100" dirty="0" err="1" smtClean="0">
                <a:latin typeface="Times New Roman" pitchFamily="18" charset="0"/>
                <a:cs typeface="Times New Roman" pitchFamily="18" charset="0"/>
              </a:rPr>
              <a:t>Fitzmyer</a:t>
            </a:r>
            <a:r>
              <a:rPr lang="en-US" sz="1100" dirty="0" smtClean="0">
                <a:latin typeface="Times New Roman" pitchFamily="18" charset="0"/>
                <a:cs typeface="Times New Roman" pitchFamily="18" charset="0"/>
              </a:rPr>
              <a:t>, Roland E. Murphy, eds. </a:t>
            </a:r>
            <a:r>
              <a:rPr lang="en-US" sz="1100" i="1" dirty="0" smtClean="0">
                <a:latin typeface="Times New Roman" pitchFamily="18" charset="0"/>
                <a:cs typeface="Times New Roman" pitchFamily="18" charset="0"/>
              </a:rPr>
              <a:t>Jerome Commentary, Job</a:t>
            </a:r>
            <a:r>
              <a:rPr lang="en-US" sz="1100" dirty="0" smtClean="0">
                <a:latin typeface="Times New Roman" pitchFamily="18" charset="0"/>
                <a:cs typeface="Times New Roman" pitchFamily="18" charset="0"/>
              </a:rPr>
              <a:t>.  Englewood Cliffs: Prentice-Hall, Inc. 1968</a:t>
            </a:r>
          </a:p>
          <a:p>
            <a:pPr>
              <a:buNone/>
            </a:pPr>
            <a:r>
              <a:rPr lang="en-US" sz="1100" dirty="0" err="1" smtClean="0">
                <a:latin typeface="Times New Roman" pitchFamily="18" charset="0"/>
                <a:cs typeface="Times New Roman" pitchFamily="18" charset="0"/>
              </a:rPr>
              <a:t>Bucke</a:t>
            </a:r>
            <a:r>
              <a:rPr lang="en-US" sz="1100" dirty="0" smtClean="0">
                <a:latin typeface="Times New Roman" pitchFamily="18" charset="0"/>
                <a:cs typeface="Times New Roman" pitchFamily="18" charset="0"/>
              </a:rPr>
              <a:t>, Emory Stevens, ed.  </a:t>
            </a:r>
            <a:r>
              <a:rPr lang="en-US" sz="1100" i="1" dirty="0" smtClean="0">
                <a:latin typeface="Times New Roman" pitchFamily="18" charset="0"/>
                <a:cs typeface="Times New Roman" pitchFamily="18" charset="0"/>
              </a:rPr>
              <a:t>The Interpreter’s Dictionary of the Bible,</a:t>
            </a:r>
            <a:r>
              <a:rPr lang="en-US" sz="1100" dirty="0" smtClean="0">
                <a:latin typeface="Times New Roman" pitchFamily="18" charset="0"/>
                <a:cs typeface="Times New Roman" pitchFamily="18" charset="0"/>
              </a:rPr>
              <a:t> Job, </a:t>
            </a:r>
            <a:r>
              <a:rPr lang="en-US" sz="1100" dirty="0" err="1" smtClean="0">
                <a:latin typeface="Times New Roman" pitchFamily="18" charset="0"/>
                <a:cs typeface="Times New Roman" pitchFamily="18" charset="0"/>
              </a:rPr>
              <a:t>Vol</a:t>
            </a:r>
            <a:r>
              <a:rPr lang="en-US" sz="1100" dirty="0" smtClean="0">
                <a:latin typeface="Times New Roman" pitchFamily="18" charset="0"/>
                <a:cs typeface="Times New Roman" pitchFamily="18" charset="0"/>
              </a:rPr>
              <a:t> 2, E-J.  Nashville: Abingdon Press, 1962.</a:t>
            </a:r>
          </a:p>
          <a:p>
            <a:pPr>
              <a:buNone/>
            </a:pPr>
            <a:r>
              <a:rPr lang="en-US" sz="1100" dirty="0" err="1" smtClean="0">
                <a:latin typeface="Times New Roman" pitchFamily="18" charset="0"/>
                <a:cs typeface="Times New Roman" pitchFamily="18" charset="0"/>
              </a:rPr>
              <a:t>Carstensen</a:t>
            </a:r>
            <a:r>
              <a:rPr lang="en-US" sz="1100" dirty="0" smtClean="0">
                <a:latin typeface="Times New Roman" pitchFamily="18" charset="0"/>
                <a:cs typeface="Times New Roman" pitchFamily="18" charset="0"/>
              </a:rPr>
              <a:t>, Roger N.  </a:t>
            </a:r>
            <a:r>
              <a:rPr lang="en-US" sz="1100" i="1" dirty="0" smtClean="0">
                <a:latin typeface="Times New Roman" pitchFamily="18" charset="0"/>
                <a:cs typeface="Times New Roman" pitchFamily="18" charset="0"/>
              </a:rPr>
              <a:t>Job Defense of Honor</a:t>
            </a:r>
            <a:r>
              <a:rPr lang="en-US" sz="1100" dirty="0" smtClean="0">
                <a:latin typeface="Times New Roman" pitchFamily="18" charset="0"/>
                <a:cs typeface="Times New Roman" pitchFamily="18" charset="0"/>
              </a:rPr>
              <a:t>.  New York: Abingdon Press, 1963</a:t>
            </a:r>
          </a:p>
          <a:p>
            <a:pPr>
              <a:buNone/>
            </a:pPr>
            <a:r>
              <a:rPr lang="en-US" sz="1100" dirty="0" smtClean="0">
                <a:latin typeface="Times New Roman" pitchFamily="18" charset="0"/>
                <a:cs typeface="Times New Roman" pitchFamily="18" charset="0"/>
              </a:rPr>
              <a:t>Cook, Albert. </a:t>
            </a:r>
            <a:r>
              <a:rPr lang="en-US" sz="1100" i="1" dirty="0" smtClean="0">
                <a:latin typeface="Times New Roman" pitchFamily="18" charset="0"/>
                <a:cs typeface="Times New Roman" pitchFamily="18" charset="0"/>
              </a:rPr>
              <a:t>The Root of the Thing</a:t>
            </a:r>
            <a:r>
              <a:rPr lang="en-US" sz="1100" dirty="0" smtClean="0">
                <a:latin typeface="Times New Roman" pitchFamily="18" charset="0"/>
                <a:cs typeface="Times New Roman" pitchFamily="18" charset="0"/>
              </a:rPr>
              <a:t>.  Bloomington: Indiana University Press, 1968</a:t>
            </a:r>
          </a:p>
          <a:p>
            <a:pPr>
              <a:buNone/>
            </a:pPr>
            <a:r>
              <a:rPr lang="en-US" sz="1100" dirty="0" smtClean="0">
                <a:latin typeface="Times New Roman" pitchFamily="18" charset="0"/>
                <a:cs typeface="Times New Roman" pitchFamily="18" charset="0"/>
              </a:rPr>
              <a:t>Crenshaw, James L.  </a:t>
            </a:r>
            <a:r>
              <a:rPr lang="en-US" sz="1100" i="1" dirty="0" smtClean="0">
                <a:latin typeface="Times New Roman" pitchFamily="18" charset="0"/>
                <a:cs typeface="Times New Roman" pitchFamily="18" charset="0"/>
              </a:rPr>
              <a:t>Old Testament Wisdom</a:t>
            </a:r>
            <a:r>
              <a:rPr lang="en-US" sz="1100" dirty="0" smtClean="0">
                <a:latin typeface="Times New Roman" pitchFamily="18" charset="0"/>
                <a:cs typeface="Times New Roman" pitchFamily="18" charset="0"/>
              </a:rPr>
              <a:t>.  Atlanta: John Knox Press, 1973</a:t>
            </a:r>
          </a:p>
          <a:p>
            <a:pPr>
              <a:buNone/>
            </a:pPr>
            <a:r>
              <a:rPr lang="en-US" sz="1100" dirty="0" smtClean="0">
                <a:latin typeface="Times New Roman" pitchFamily="18" charset="0"/>
                <a:cs typeface="Times New Roman" pitchFamily="18" charset="0"/>
              </a:rPr>
              <a:t>Crook, Margaret </a:t>
            </a:r>
            <a:r>
              <a:rPr lang="en-US" sz="1100" dirty="0" err="1" smtClean="0">
                <a:latin typeface="Times New Roman" pitchFamily="18" charset="0"/>
                <a:cs typeface="Times New Roman" pitchFamily="18" charset="0"/>
              </a:rPr>
              <a:t>Brackenbury</a:t>
            </a:r>
            <a:r>
              <a:rPr lang="en-US" sz="1100" dirty="0" smtClean="0">
                <a:latin typeface="Times New Roman" pitchFamily="18" charset="0"/>
                <a:cs typeface="Times New Roman" pitchFamily="18" charset="0"/>
              </a:rPr>
              <a:t>.</a:t>
            </a:r>
            <a:r>
              <a:rPr lang="en-US" sz="1100" i="1" dirty="0" smtClean="0">
                <a:latin typeface="Times New Roman" pitchFamily="18" charset="0"/>
                <a:cs typeface="Times New Roman" pitchFamily="18" charset="0"/>
              </a:rPr>
              <a:t> The Cruel God</a:t>
            </a:r>
            <a:r>
              <a:rPr lang="en-US" sz="1100" dirty="0" smtClean="0">
                <a:latin typeface="Times New Roman" pitchFamily="18" charset="0"/>
                <a:cs typeface="Times New Roman" pitchFamily="18" charset="0"/>
              </a:rPr>
              <a:t>. Boston: Beacon Press, 19159</a:t>
            </a:r>
          </a:p>
          <a:p>
            <a:pPr>
              <a:buNone/>
            </a:pPr>
            <a:r>
              <a:rPr lang="en-US" sz="1100" dirty="0" smtClean="0">
                <a:latin typeface="Times New Roman" pitchFamily="18" charset="0"/>
                <a:cs typeface="Times New Roman" pitchFamily="18" charset="0"/>
              </a:rPr>
              <a:t>Eaton, J. H.  </a:t>
            </a:r>
            <a:r>
              <a:rPr lang="en-US" sz="1100" i="1" dirty="0" smtClean="0">
                <a:latin typeface="Times New Roman" pitchFamily="18" charset="0"/>
                <a:cs typeface="Times New Roman" pitchFamily="18" charset="0"/>
              </a:rPr>
              <a:t>Job: Old Testament Guides</a:t>
            </a:r>
            <a:r>
              <a:rPr lang="en-US" sz="1100" dirty="0" smtClean="0">
                <a:latin typeface="Times New Roman" pitchFamily="18" charset="0"/>
                <a:cs typeface="Times New Roman" pitchFamily="18" charset="0"/>
              </a:rPr>
              <a:t>. England: JSOT Press, 1987</a:t>
            </a:r>
          </a:p>
          <a:p>
            <a:pPr>
              <a:buNone/>
            </a:pPr>
            <a:r>
              <a:rPr lang="en-US" sz="1100" dirty="0" err="1" smtClean="0">
                <a:latin typeface="Times New Roman" pitchFamily="18" charset="0"/>
                <a:cs typeface="Times New Roman" pitchFamily="18" charset="0"/>
              </a:rPr>
              <a:t>Gard</a:t>
            </a:r>
            <a:r>
              <a:rPr lang="en-US" sz="1100" dirty="0" smtClean="0">
                <a:latin typeface="Times New Roman" pitchFamily="18" charset="0"/>
                <a:cs typeface="Times New Roman" pitchFamily="18" charset="0"/>
              </a:rPr>
              <a:t>, Donald H.</a:t>
            </a:r>
            <a:r>
              <a:rPr lang="en-US" sz="1100" i="1" dirty="0" smtClean="0">
                <a:latin typeface="Times New Roman" pitchFamily="18" charset="0"/>
                <a:cs typeface="Times New Roman" pitchFamily="18" charset="0"/>
              </a:rPr>
              <a:t>  The Exegetical Method of the Greek Translator of the Book of Job</a:t>
            </a:r>
            <a:r>
              <a:rPr lang="en-US" sz="1100" dirty="0" smtClean="0">
                <a:latin typeface="Times New Roman" pitchFamily="18" charset="0"/>
                <a:cs typeface="Times New Roman" pitchFamily="18" charset="0"/>
              </a:rPr>
              <a:t>.  </a:t>
            </a:r>
            <a:r>
              <a:rPr lang="en-US" sz="1100" dirty="0" err="1" smtClean="0">
                <a:latin typeface="Times New Roman" pitchFamily="18" charset="0"/>
                <a:cs typeface="Times New Roman" pitchFamily="18" charset="0"/>
              </a:rPr>
              <a:t>Pennshylvania</a:t>
            </a:r>
            <a:r>
              <a:rPr lang="en-US" sz="1100" dirty="0" smtClean="0">
                <a:latin typeface="Times New Roman" pitchFamily="18" charset="0"/>
                <a:cs typeface="Times New Roman" pitchFamily="18" charset="0"/>
              </a:rPr>
              <a:t>: Society of Biblical Literature, 1952</a:t>
            </a:r>
          </a:p>
          <a:p>
            <a:pPr>
              <a:buNone/>
            </a:pPr>
            <a:r>
              <a:rPr lang="en-US" sz="1100" dirty="0" smtClean="0">
                <a:latin typeface="Times New Roman" pitchFamily="18" charset="0"/>
                <a:cs typeface="Times New Roman" pitchFamily="18" charset="0"/>
              </a:rPr>
              <a:t>Gibson, Robert.  </a:t>
            </a:r>
            <a:r>
              <a:rPr lang="en-US" sz="1100" i="1" dirty="0" smtClean="0">
                <a:latin typeface="Times New Roman" pitchFamily="18" charset="0"/>
                <a:cs typeface="Times New Roman" pitchFamily="18" charset="0"/>
              </a:rPr>
              <a:t>The Book of God and Man</a:t>
            </a:r>
            <a:r>
              <a:rPr lang="en-US" sz="1100" dirty="0" smtClean="0">
                <a:latin typeface="Times New Roman" pitchFamily="18" charset="0"/>
                <a:cs typeface="Times New Roman" pitchFamily="18" charset="0"/>
              </a:rPr>
              <a:t>. Chicago: The University of Chicago Press, 1965</a:t>
            </a:r>
          </a:p>
          <a:p>
            <a:pPr>
              <a:buNone/>
            </a:pPr>
            <a:r>
              <a:rPr lang="en-US" sz="1100" dirty="0" smtClean="0">
                <a:latin typeface="Times New Roman" pitchFamily="18" charset="0"/>
                <a:cs typeface="Times New Roman" pitchFamily="18" charset="0"/>
              </a:rPr>
              <a:t>Gutierrez, Gustavo.</a:t>
            </a:r>
            <a:r>
              <a:rPr lang="en-US" sz="1100" i="1" dirty="0" smtClean="0">
                <a:latin typeface="Times New Roman" pitchFamily="18" charset="0"/>
                <a:cs typeface="Times New Roman" pitchFamily="18" charset="0"/>
              </a:rPr>
              <a:t> On Job</a:t>
            </a:r>
            <a:r>
              <a:rPr lang="en-US" sz="1100" dirty="0" smtClean="0">
                <a:latin typeface="Times New Roman" pitchFamily="18" charset="0"/>
                <a:cs typeface="Times New Roman" pitchFamily="18" charset="0"/>
              </a:rPr>
              <a:t>. New York: </a:t>
            </a:r>
            <a:r>
              <a:rPr lang="en-US" sz="1100" dirty="0" err="1" smtClean="0">
                <a:latin typeface="Times New Roman" pitchFamily="18" charset="0"/>
                <a:cs typeface="Times New Roman" pitchFamily="18" charset="0"/>
              </a:rPr>
              <a:t>Orbis</a:t>
            </a:r>
            <a:r>
              <a:rPr lang="en-US" sz="1100" dirty="0" smtClean="0">
                <a:latin typeface="Times New Roman" pitchFamily="18" charset="0"/>
                <a:cs typeface="Times New Roman" pitchFamily="18" charset="0"/>
              </a:rPr>
              <a:t> Books, 1988</a:t>
            </a:r>
          </a:p>
          <a:p>
            <a:pPr>
              <a:buNone/>
            </a:pPr>
            <a:r>
              <a:rPr lang="en-US" sz="1100" dirty="0" err="1" smtClean="0">
                <a:latin typeface="Times New Roman" pitchFamily="18" charset="0"/>
                <a:cs typeface="Times New Roman" pitchFamily="18" charset="0"/>
              </a:rPr>
              <a:t>Kallen</a:t>
            </a:r>
            <a:r>
              <a:rPr lang="en-US" sz="1100" dirty="0" smtClean="0">
                <a:latin typeface="Times New Roman" pitchFamily="18" charset="0"/>
                <a:cs typeface="Times New Roman" pitchFamily="18" charset="0"/>
              </a:rPr>
              <a:t>, Horace M. </a:t>
            </a:r>
            <a:r>
              <a:rPr lang="en-US" sz="1100" i="1" dirty="0" smtClean="0">
                <a:latin typeface="Times New Roman" pitchFamily="18" charset="0"/>
                <a:cs typeface="Times New Roman" pitchFamily="18" charset="0"/>
              </a:rPr>
              <a:t>The Book of Job as a Greek Tragedy</a:t>
            </a:r>
            <a:r>
              <a:rPr lang="en-US" sz="1100" dirty="0" smtClean="0">
                <a:latin typeface="Times New Roman" pitchFamily="18" charset="0"/>
                <a:cs typeface="Times New Roman" pitchFamily="18" charset="0"/>
              </a:rPr>
              <a:t>.  New York: Hill and W, 1959</a:t>
            </a:r>
          </a:p>
          <a:p>
            <a:pPr>
              <a:buNone/>
            </a:pPr>
            <a:r>
              <a:rPr lang="en-US" sz="1100" dirty="0" smtClean="0">
                <a:latin typeface="Times New Roman" pitchFamily="18" charset="0"/>
                <a:cs typeface="Times New Roman" pitchFamily="18" charset="0"/>
              </a:rPr>
              <a:t>Mays, James L., ed. </a:t>
            </a:r>
            <a:r>
              <a:rPr lang="en-US" sz="1100" i="1" dirty="0" smtClean="0">
                <a:latin typeface="Times New Roman" pitchFamily="18" charset="0"/>
                <a:cs typeface="Times New Roman" pitchFamily="18" charset="0"/>
              </a:rPr>
              <a:t>Harper’s Commentary,</a:t>
            </a:r>
            <a:r>
              <a:rPr lang="en-US" sz="1100" dirty="0" smtClean="0">
                <a:latin typeface="Times New Roman" pitchFamily="18" charset="0"/>
                <a:cs typeface="Times New Roman" pitchFamily="18" charset="0"/>
              </a:rPr>
              <a:t> Job.  San Francisco: Harper &amp; Row, Publishers, 1988</a:t>
            </a:r>
          </a:p>
          <a:p>
            <a:pPr>
              <a:buNone/>
            </a:pPr>
            <a:r>
              <a:rPr lang="en-US" sz="1100" dirty="0" err="1" smtClean="0">
                <a:latin typeface="Times New Roman" pitchFamily="18" charset="0"/>
                <a:cs typeface="Times New Roman" pitchFamily="18" charset="0"/>
              </a:rPr>
              <a:t>Nabel</a:t>
            </a:r>
            <a:r>
              <a:rPr lang="en-US" sz="1100" dirty="0" smtClean="0">
                <a:latin typeface="Times New Roman" pitchFamily="18" charset="0"/>
                <a:cs typeface="Times New Roman" pitchFamily="18" charset="0"/>
              </a:rPr>
              <a:t>, Norman C.  </a:t>
            </a:r>
            <a:r>
              <a:rPr lang="en-US" sz="1100" i="1" dirty="0" smtClean="0">
                <a:latin typeface="Times New Roman" pitchFamily="18" charset="0"/>
                <a:cs typeface="Times New Roman" pitchFamily="18" charset="0"/>
              </a:rPr>
              <a:t>The Book of Job: A Commentary</a:t>
            </a:r>
            <a:r>
              <a:rPr lang="en-US" sz="1100" dirty="0" smtClean="0">
                <a:latin typeface="Times New Roman" pitchFamily="18" charset="0"/>
                <a:cs typeface="Times New Roman" pitchFamily="18" charset="0"/>
              </a:rPr>
              <a:t>. Philadelphia: The Westminster Press, 1985.</a:t>
            </a:r>
          </a:p>
          <a:p>
            <a:pPr>
              <a:buNone/>
            </a:pPr>
            <a:r>
              <a:rPr lang="en-US" sz="1100" dirty="0" smtClean="0">
                <a:latin typeface="Times New Roman" pitchFamily="18" charset="0"/>
                <a:cs typeface="Times New Roman" pitchFamily="18" charset="0"/>
              </a:rPr>
              <a:t>Patrick, Dale</a:t>
            </a:r>
            <a:r>
              <a:rPr lang="en-US" sz="1100" i="1" dirty="0" smtClean="0">
                <a:latin typeface="Times New Roman" pitchFamily="18" charset="0"/>
                <a:cs typeface="Times New Roman" pitchFamily="18" charset="0"/>
              </a:rPr>
              <a:t>.  Arguing with God</a:t>
            </a:r>
            <a:r>
              <a:rPr lang="en-US" sz="1100" dirty="0" smtClean="0">
                <a:latin typeface="Times New Roman" pitchFamily="18" charset="0"/>
                <a:cs typeface="Times New Roman" pitchFamily="18" charset="0"/>
              </a:rPr>
              <a:t>.  St. Louis: The Bethany Press, 1977</a:t>
            </a:r>
          </a:p>
          <a:p>
            <a:pPr>
              <a:buNone/>
            </a:pPr>
            <a:r>
              <a:rPr lang="en-US" sz="1100" dirty="0" err="1" smtClean="0">
                <a:latin typeface="Times New Roman" pitchFamily="18" charset="0"/>
                <a:cs typeface="Times New Roman" pitchFamily="18" charset="0"/>
              </a:rPr>
              <a:t>Sarna</a:t>
            </a:r>
            <a:r>
              <a:rPr lang="en-US" sz="1100" dirty="0" smtClean="0">
                <a:latin typeface="Times New Roman" pitchFamily="18" charset="0"/>
                <a:cs typeface="Times New Roman" pitchFamily="18" charset="0"/>
              </a:rPr>
              <a:t>, Nahum M., Jonas C. Greenfield, Moshe Greenberg, eds. </a:t>
            </a:r>
            <a:r>
              <a:rPr lang="en-US" sz="1100" i="1" dirty="0" smtClean="0">
                <a:latin typeface="Times New Roman" pitchFamily="18" charset="0"/>
                <a:cs typeface="Times New Roman" pitchFamily="18" charset="0"/>
              </a:rPr>
              <a:t>The Book of Job</a:t>
            </a:r>
            <a:r>
              <a:rPr lang="en-US" sz="1100" dirty="0" smtClean="0">
                <a:latin typeface="Times New Roman" pitchFamily="18" charset="0"/>
                <a:cs typeface="Times New Roman" pitchFamily="18" charset="0"/>
              </a:rPr>
              <a:t>. Philadelphia: The Jewish Publication Society of America, 1980</a:t>
            </a:r>
          </a:p>
          <a:p>
            <a:pPr>
              <a:buNone/>
            </a:pPr>
            <a:r>
              <a:rPr lang="en-US" sz="1100" dirty="0" smtClean="0">
                <a:latin typeface="Times New Roman" pitchFamily="18" charset="0"/>
                <a:cs typeface="Times New Roman" pitchFamily="18" charset="0"/>
              </a:rPr>
              <a:t>Von </a:t>
            </a:r>
            <a:r>
              <a:rPr lang="en-US" sz="1100" dirty="0" err="1" smtClean="0">
                <a:latin typeface="Times New Roman" pitchFamily="18" charset="0"/>
                <a:cs typeface="Times New Roman" pitchFamily="18" charset="0"/>
              </a:rPr>
              <a:t>Rad</a:t>
            </a:r>
            <a:r>
              <a:rPr lang="en-US" sz="1100" dirty="0" smtClean="0">
                <a:latin typeface="Times New Roman" pitchFamily="18" charset="0"/>
                <a:cs typeface="Times New Roman" pitchFamily="18" charset="0"/>
              </a:rPr>
              <a:t>, Gerhard</a:t>
            </a:r>
            <a:r>
              <a:rPr lang="en-US" sz="1100" i="1" dirty="0" smtClean="0">
                <a:latin typeface="Times New Roman" pitchFamily="18" charset="0"/>
                <a:cs typeface="Times New Roman" pitchFamily="18" charset="0"/>
              </a:rPr>
              <a:t>. Wisdom in Israel</a:t>
            </a:r>
            <a:r>
              <a:rPr lang="en-US" sz="1100" dirty="0" smtClean="0">
                <a:latin typeface="Times New Roman" pitchFamily="18" charset="0"/>
                <a:cs typeface="Times New Roman" pitchFamily="18" charset="0"/>
              </a:rPr>
              <a:t>. Nashville: Abingdon Press, 1972</a:t>
            </a:r>
          </a:p>
          <a:p>
            <a:pPr>
              <a:buNone/>
            </a:pPr>
            <a:r>
              <a:rPr lang="en-US" sz="1100" dirty="0" err="1" smtClean="0">
                <a:latin typeface="Times New Roman" pitchFamily="18" charset="0"/>
                <a:cs typeface="Times New Roman" pitchFamily="18" charset="0"/>
              </a:rPr>
              <a:t>Wansbrough</a:t>
            </a:r>
            <a:r>
              <a:rPr lang="en-US" sz="1100" dirty="0" smtClean="0">
                <a:latin typeface="Times New Roman" pitchFamily="18" charset="0"/>
                <a:cs typeface="Times New Roman" pitchFamily="18" charset="0"/>
              </a:rPr>
              <a:t>, Henry, ed. </a:t>
            </a:r>
            <a:r>
              <a:rPr lang="en-US" sz="1100" i="1" dirty="0" smtClean="0">
                <a:latin typeface="Times New Roman" pitchFamily="18" charset="0"/>
                <a:cs typeface="Times New Roman" pitchFamily="18" charset="0"/>
              </a:rPr>
              <a:t>The New Jerusalem Bible</a:t>
            </a:r>
            <a:r>
              <a:rPr lang="en-US" sz="1100" dirty="0" smtClean="0">
                <a:latin typeface="Times New Roman" pitchFamily="18" charset="0"/>
                <a:cs typeface="Times New Roman" pitchFamily="18" charset="0"/>
              </a:rPr>
              <a:t>.  New York: Doubleday &amp; Co., Inc., 1985</a:t>
            </a:r>
          </a:p>
          <a:p>
            <a:pPr>
              <a:buNone/>
            </a:pPr>
            <a:r>
              <a:rPr lang="en-US" sz="1100" dirty="0" err="1" smtClean="0">
                <a:latin typeface="Times New Roman" pitchFamily="18" charset="0"/>
                <a:cs typeface="Times New Roman" pitchFamily="18" charset="0"/>
              </a:rPr>
              <a:t>Westermann</a:t>
            </a:r>
            <a:r>
              <a:rPr lang="en-US" sz="1100" dirty="0" smtClean="0">
                <a:latin typeface="Times New Roman" pitchFamily="18" charset="0"/>
                <a:cs typeface="Times New Roman" pitchFamily="18" charset="0"/>
              </a:rPr>
              <a:t>, Claus.</a:t>
            </a:r>
            <a:r>
              <a:rPr lang="en-US" sz="1100" i="1" dirty="0" smtClean="0">
                <a:latin typeface="Times New Roman" pitchFamily="18" charset="0"/>
                <a:cs typeface="Times New Roman" pitchFamily="18" charset="0"/>
              </a:rPr>
              <a:t> The Structure of the Book of Job</a:t>
            </a:r>
            <a:r>
              <a:rPr lang="en-US" sz="1100" dirty="0" smtClean="0">
                <a:latin typeface="Times New Roman" pitchFamily="18" charset="0"/>
                <a:cs typeface="Times New Roman" pitchFamily="18" charset="0"/>
              </a:rPr>
              <a:t>. Translated by Charles A. </a:t>
            </a:r>
            <a:r>
              <a:rPr lang="en-US" sz="1100" dirty="0" err="1" smtClean="0">
                <a:latin typeface="Times New Roman" pitchFamily="18" charset="0"/>
                <a:cs typeface="Times New Roman" pitchFamily="18" charset="0"/>
              </a:rPr>
              <a:t>Muenchow</a:t>
            </a:r>
            <a:r>
              <a:rPr lang="en-US" sz="1100" dirty="0" smtClean="0">
                <a:latin typeface="Times New Roman" pitchFamily="18" charset="0"/>
                <a:cs typeface="Times New Roman" pitchFamily="18" charset="0"/>
              </a:rPr>
              <a:t>, Philadelphia: Fortress Press, 1981.</a:t>
            </a:r>
            <a:endParaRPr lang="en-US" sz="11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rot="20498841">
            <a:off x="351225" y="1429012"/>
            <a:ext cx="6136537" cy="1930435"/>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endParaRPr lang="en-US" i="1" dirty="0" smtClean="0">
              <a:solidFill>
                <a:schemeClr val="tx1"/>
              </a:solidFill>
              <a:latin typeface="Times New Roman" pitchFamily="18" charset="0"/>
              <a:cs typeface="Times New Roman" pitchFamily="18" charset="0"/>
            </a:endParaRPr>
          </a:p>
        </p:txBody>
      </p:sp>
      <p:sp>
        <p:nvSpPr>
          <p:cNvPr id="4099" name="Rectangle 3"/>
          <p:cNvSpPr>
            <a:spLocks noGrp="1" noChangeArrowheads="1"/>
          </p:cNvSpPr>
          <p:nvPr>
            <p:ph idx="1"/>
          </p:nvPr>
        </p:nvSpPr>
        <p:spPr>
          <a:xfrm>
            <a:off x="171450" y="5486400"/>
            <a:ext cx="6515100" cy="28448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514350" y="1727201"/>
            <a:ext cx="5829300" cy="3073400"/>
          </a:xfrm>
        </p:spPr>
        <p:txBody>
          <a:bodyPr/>
          <a:lstStyle/>
          <a:p>
            <a:pPr eaLnBrk="1" hangingPunct="1"/>
            <a:r>
              <a:rPr lang="en-US" dirty="0" smtClean="0">
                <a:solidFill>
                  <a:srgbClr val="361B00"/>
                </a:solidFill>
                <a:effectLst>
                  <a:outerShdw blurRad="38100" dist="38100" dir="2700000" algn="tl">
                    <a:srgbClr val="000000">
                      <a:alpha val="43137"/>
                    </a:srgbClr>
                  </a:outerShdw>
                </a:effectLst>
                <a:latin typeface="Times New Roman" pitchFamily="18" charset="0"/>
                <a:cs typeface="Times New Roman" pitchFamily="18" charset="0"/>
              </a:rPr>
              <a:t>Books</a:t>
            </a:r>
            <a:br>
              <a:rPr lang="en-US" dirty="0" smtClean="0">
                <a:solidFill>
                  <a:srgbClr val="361B00"/>
                </a:solidFill>
                <a:effectLst>
                  <a:outerShdw blurRad="38100" dist="38100" dir="2700000" algn="tl">
                    <a:srgbClr val="000000">
                      <a:alpha val="43137"/>
                    </a:srgbClr>
                  </a:outerShdw>
                </a:effectLst>
                <a:latin typeface="Times New Roman" pitchFamily="18" charset="0"/>
                <a:cs typeface="Times New Roman" pitchFamily="18" charset="0"/>
              </a:rPr>
            </a:br>
            <a:r>
              <a:rPr lang="en-US" dirty="0" smtClean="0">
                <a:solidFill>
                  <a:srgbClr val="361B00"/>
                </a:solidFill>
                <a:effectLst>
                  <a:outerShdw blurRad="38100" dist="38100" dir="2700000" algn="tl">
                    <a:srgbClr val="000000">
                      <a:alpha val="43137"/>
                    </a:srgbClr>
                  </a:outerShdw>
                </a:effectLst>
                <a:latin typeface="Times New Roman" pitchFamily="18" charset="0"/>
                <a:cs typeface="Times New Roman" pitchFamily="18" charset="0"/>
              </a:rPr>
              <a:t>Booklets</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sz="3600" i="1" dirty="0" smtClean="0">
              <a:latin typeface="Times New Roman" pitchFamily="18" charset="0"/>
              <a:cs typeface="Times New Roman" pitchFamily="18" charset="0"/>
            </a:endParaRPr>
          </a:p>
        </p:txBody>
      </p:sp>
      <p:sp>
        <p:nvSpPr>
          <p:cNvPr id="6147" name="Rectangle 3"/>
          <p:cNvSpPr>
            <a:spLocks noGrp="1" noChangeArrowheads="1"/>
          </p:cNvSpPr>
          <p:nvPr>
            <p:ph type="subTitle" idx="1"/>
          </p:nvPr>
        </p:nvSpPr>
        <p:spPr>
          <a:xfrm>
            <a:off x="1028700" y="7162800"/>
            <a:ext cx="4800600" cy="355600"/>
          </a:xfrm>
        </p:spPr>
        <p:txBody>
          <a:bodyPr/>
          <a:lstStyle/>
          <a:p>
            <a:pPr algn="l" eaLnBrk="1" hangingPunct="1"/>
            <a:r>
              <a:rPr lang="en-US" sz="18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1989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i="1">
                <a:latin typeface="Times New Roman" pitchFamily="18" charset="0"/>
                <a:cs typeface="Times New Roman" pitchFamily="18" charset="0"/>
              </a:rPr>
              <a:t>Book Room</a:t>
            </a:r>
          </a:p>
        </p:txBody>
      </p:sp>
      <p:sp>
        <p:nvSpPr>
          <p:cNvPr id="7171" name="Rectangle 3"/>
          <p:cNvSpPr>
            <a:spLocks noGrp="1" noChangeArrowheads="1"/>
          </p:cNvSpPr>
          <p:nvPr>
            <p:ph type="body" idx="1"/>
          </p:nvPr>
        </p:nvSpPr>
        <p:spPr>
          <a:xfrm>
            <a:off x="342900" y="2641602"/>
            <a:ext cx="6172200" cy="5526617"/>
          </a:xfrm>
        </p:spPr>
        <p:txBody>
          <a:bodyPr/>
          <a:lstStyle/>
          <a:p>
            <a:r>
              <a:rPr lang="en-US" i="1" dirty="0">
                <a:latin typeface="Times New Roman" pitchFamily="18" charset="0"/>
                <a:cs typeface="Times New Roman" pitchFamily="18" charset="0"/>
              </a:rPr>
              <a:t>Walking in Wholeness and </a:t>
            </a:r>
            <a:r>
              <a:rPr lang="en-US" i="1" dirty="0" smtClean="0">
                <a:latin typeface="Times New Roman" pitchFamily="18" charset="0"/>
                <a:cs typeface="Times New Roman" pitchFamily="18" charset="0"/>
              </a:rPr>
              <a:t>Holiness</a:t>
            </a:r>
          </a:p>
          <a:p>
            <a:r>
              <a:rPr lang="en-US" i="1" dirty="0" smtClean="0">
                <a:latin typeface="Times New Roman" pitchFamily="18" charset="0"/>
                <a:cs typeface="Times New Roman" pitchFamily="18" charset="0"/>
              </a:rPr>
              <a:t>Job and I Know that Our Redeemer Lives</a:t>
            </a:r>
          </a:p>
          <a:p>
            <a:r>
              <a:rPr lang="en-US" i="1" dirty="0" smtClean="0">
                <a:latin typeface="Times New Roman" pitchFamily="18" charset="0"/>
                <a:cs typeface="Times New Roman" pitchFamily="18" charset="0"/>
              </a:rPr>
              <a:t>Satan </a:t>
            </a:r>
            <a:r>
              <a:rPr lang="en-US" i="1" dirty="0" err="1" smtClean="0">
                <a:latin typeface="Times New Roman" pitchFamily="18" charset="0"/>
                <a:cs typeface="Times New Roman" pitchFamily="18" charset="0"/>
              </a:rPr>
              <a:t>Nevers</a:t>
            </a:r>
            <a:r>
              <a:rPr lang="en-US" i="1" dirty="0" smtClean="0">
                <a:latin typeface="Times New Roman" pitchFamily="18" charset="0"/>
                <a:cs typeface="Times New Roman" pitchFamily="18" charset="0"/>
              </a:rPr>
              <a:t> Asks You to Take </a:t>
            </a:r>
          </a:p>
          <a:p>
            <a:pPr lvl="1"/>
            <a:r>
              <a:rPr lang="en-US" i="1" dirty="0" smtClean="0">
                <a:latin typeface="Times New Roman" pitchFamily="18" charset="0"/>
                <a:cs typeface="Times New Roman" pitchFamily="18" charset="0"/>
              </a:rPr>
              <a:t>One Gigantic Step</a:t>
            </a:r>
            <a:endParaRPr lang="en-US" i="1" dirty="0">
              <a:latin typeface="Times New Roman" pitchFamily="18" charset="0"/>
              <a:cs typeface="Times New Roman" pitchFamily="18" charset="0"/>
            </a:endParaRPr>
          </a:p>
          <a:p>
            <a:r>
              <a:rPr lang="en-US" i="1" dirty="0">
                <a:latin typeface="Times New Roman" pitchFamily="18" charset="0"/>
                <a:cs typeface="Times New Roman" pitchFamily="18" charset="0"/>
              </a:rPr>
              <a:t>Mentoring or </a:t>
            </a:r>
            <a:r>
              <a:rPr lang="en-US" i="1" dirty="0" err="1">
                <a:latin typeface="Times New Roman" pitchFamily="18" charset="0"/>
                <a:cs typeface="Times New Roman" pitchFamily="18" charset="0"/>
              </a:rPr>
              <a:t>Discipling</a:t>
            </a:r>
            <a:r>
              <a:rPr lang="en-US" i="1" dirty="0">
                <a:latin typeface="Times New Roman" pitchFamily="18" charset="0"/>
                <a:cs typeface="Times New Roman" pitchFamily="18" charset="0"/>
              </a:rPr>
              <a:t> in the Church:  </a:t>
            </a:r>
          </a:p>
          <a:p>
            <a:pPr lvl="1"/>
            <a:r>
              <a:rPr lang="en-US" i="1" dirty="0">
                <a:latin typeface="Times New Roman" pitchFamily="18" charset="0"/>
                <a:cs typeface="Times New Roman" pitchFamily="18" charset="0"/>
              </a:rPr>
              <a:t>Does It Matter?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7025216"/>
          </a:xfrm>
        </p:spPr>
        <p:txBody>
          <a:bodyPr/>
          <a:lstStyle/>
          <a:p>
            <a:r>
              <a:rPr lang="en-US" sz="3600" i="1" dirty="0" smtClean="0">
                <a:effectLst>
                  <a:outerShdw blurRad="38100" dist="38100" dir="2700000" algn="tl">
                    <a:srgbClr val="000000">
                      <a:alpha val="43137"/>
                    </a:srgbClr>
                  </a:outerShdw>
                </a:effectLst>
                <a:latin typeface="Times New Roman" pitchFamily="18" charset="0"/>
                <a:cs typeface="Times New Roman" pitchFamily="18" charset="0"/>
              </a:rPr>
              <a:t>Job and I Know</a:t>
            </a:r>
            <a:br>
              <a:rPr lang="en-US" sz="3600" i="1" dirty="0" smtClean="0">
                <a:effectLst>
                  <a:outerShdw blurRad="38100" dist="38100" dir="2700000" algn="tl">
                    <a:srgbClr val="000000">
                      <a:alpha val="43137"/>
                    </a:srgbClr>
                  </a:outerShdw>
                </a:effectLst>
                <a:latin typeface="Times New Roman" pitchFamily="18" charset="0"/>
                <a:cs typeface="Times New Roman" pitchFamily="18" charset="0"/>
              </a:rPr>
            </a:br>
            <a:r>
              <a:rPr lang="en-US" sz="3600" i="1" dirty="0" smtClean="0">
                <a:effectLst>
                  <a:outerShdw blurRad="38100" dist="38100" dir="2700000" algn="tl">
                    <a:srgbClr val="000000">
                      <a:alpha val="43137"/>
                    </a:srgbClr>
                  </a:outerShdw>
                </a:effectLst>
                <a:latin typeface="Times New Roman" pitchFamily="18" charset="0"/>
                <a:cs typeface="Times New Roman" pitchFamily="18" charset="0"/>
              </a:rPr>
              <a:t>Our Redeemer </a:t>
            </a:r>
            <a:r>
              <a:rPr lang="en-US" sz="3600" i="1" dirty="0" err="1" smtClean="0">
                <a:effectLst>
                  <a:outerShdw blurRad="38100" dist="38100" dir="2700000" algn="tl">
                    <a:srgbClr val="000000">
                      <a:alpha val="43137"/>
                    </a:srgbClr>
                  </a:outerShdw>
                </a:effectLst>
                <a:latin typeface="Times New Roman" pitchFamily="18" charset="0"/>
                <a:cs typeface="Times New Roman" pitchFamily="18" charset="0"/>
              </a:rPr>
              <a:t>Liveth</a:t>
            </a:r>
            <a:r>
              <a:rPr lang="en-US" sz="1400" i="1" dirty="0" smtClean="0">
                <a:effectLst>
                  <a:outerShdw blurRad="38100" dist="38100" dir="2700000" algn="tl">
                    <a:srgbClr val="000000">
                      <a:alpha val="43137"/>
                    </a:srgbClr>
                  </a:outerShdw>
                </a:effectLst>
                <a:latin typeface="Times New Roman" pitchFamily="18" charset="0"/>
                <a:cs typeface="Times New Roman" pitchFamily="18" charset="0"/>
              </a:rPr>
              <a:t/>
            </a:r>
            <a:br>
              <a:rPr lang="en-US" sz="1400" i="1" dirty="0" smtClean="0">
                <a:effectLst>
                  <a:outerShdw blurRad="38100" dist="38100" dir="2700000" algn="tl">
                    <a:srgbClr val="000000">
                      <a:alpha val="43137"/>
                    </a:srgbClr>
                  </a:outerShdw>
                </a:effectLst>
                <a:latin typeface="Times New Roman" pitchFamily="18" charset="0"/>
                <a:cs typeface="Times New Roman" pitchFamily="18" charset="0"/>
              </a:rPr>
            </a:br>
            <a:r>
              <a:rPr lang="en-US" sz="1400" i="1" dirty="0" smtClean="0">
                <a:effectLst>
                  <a:outerShdw blurRad="38100" dist="38100" dir="2700000" algn="tl">
                    <a:srgbClr val="000000">
                      <a:alpha val="43137"/>
                    </a:srgbClr>
                  </a:outerShdw>
                </a:effectLst>
                <a:latin typeface="Times New Roman" pitchFamily="18" charset="0"/>
                <a:cs typeface="Times New Roman" pitchFamily="18" charset="0"/>
              </a:rPr>
              <a:t/>
            </a:r>
            <a:br>
              <a:rPr lang="en-US" sz="1400" i="1" dirty="0" smtClean="0">
                <a:effectLst>
                  <a:outerShdw blurRad="38100" dist="38100" dir="2700000" algn="tl">
                    <a:srgbClr val="000000">
                      <a:alpha val="43137"/>
                    </a:srgbClr>
                  </a:outerShdw>
                </a:effectLst>
                <a:latin typeface="Times New Roman" pitchFamily="18" charset="0"/>
                <a:cs typeface="Times New Roman" pitchFamily="18" charset="0"/>
              </a:rPr>
            </a:br>
            <a:r>
              <a:rPr lang="en-US" sz="1400" i="1" dirty="0" smtClean="0">
                <a:effectLst>
                  <a:outerShdw blurRad="38100" dist="38100" dir="2700000" algn="tl">
                    <a:srgbClr val="000000">
                      <a:alpha val="43137"/>
                    </a:srgbClr>
                  </a:outerShdw>
                </a:effectLst>
                <a:latin typeface="Times New Roman" pitchFamily="18" charset="0"/>
                <a:cs typeface="Times New Roman" pitchFamily="18" charset="0"/>
              </a:rPr>
              <a:t/>
            </a:r>
            <a:br>
              <a:rPr lang="en-US" sz="1400" i="1" dirty="0" smtClean="0">
                <a:effectLst>
                  <a:outerShdw blurRad="38100" dist="38100" dir="2700000" algn="tl">
                    <a:srgbClr val="000000">
                      <a:alpha val="43137"/>
                    </a:srgbClr>
                  </a:outerShdw>
                </a:effectLst>
                <a:latin typeface="Times New Roman" pitchFamily="18" charset="0"/>
                <a:cs typeface="Times New Roman" pitchFamily="18" charset="0"/>
              </a:rPr>
            </a:br>
            <a:r>
              <a:rPr lang="en-US" sz="1400" i="1" dirty="0" smtClean="0">
                <a:effectLst>
                  <a:outerShdw blurRad="38100" dist="38100" dir="2700000" algn="tl">
                    <a:srgbClr val="000000">
                      <a:alpha val="43137"/>
                    </a:srgbClr>
                  </a:outerShdw>
                </a:effectLst>
                <a:latin typeface="Times New Roman" pitchFamily="18" charset="0"/>
                <a:cs typeface="Times New Roman" pitchFamily="18" charset="0"/>
              </a:rPr>
              <a:t/>
            </a:r>
            <a:br>
              <a:rPr lang="en-US" sz="1400" i="1" dirty="0" smtClean="0">
                <a:effectLst>
                  <a:outerShdw blurRad="38100" dist="38100" dir="2700000" algn="tl">
                    <a:srgbClr val="000000">
                      <a:alpha val="43137"/>
                    </a:srgbClr>
                  </a:outerShdw>
                </a:effectLst>
                <a:latin typeface="Times New Roman" pitchFamily="18" charset="0"/>
                <a:cs typeface="Times New Roman" pitchFamily="18" charset="0"/>
              </a:rPr>
            </a:br>
            <a:r>
              <a:rPr lang="en-US" sz="1400" i="1" dirty="0" smtClean="0">
                <a:effectLst>
                  <a:outerShdw blurRad="38100" dist="38100" dir="2700000" algn="tl">
                    <a:srgbClr val="000000">
                      <a:alpha val="43137"/>
                    </a:srgbClr>
                  </a:outerShdw>
                </a:effectLst>
                <a:latin typeface="Times New Roman" pitchFamily="18" charset="0"/>
                <a:cs typeface="Times New Roman" pitchFamily="18" charset="0"/>
              </a:rPr>
              <a:t/>
            </a:r>
            <a:br>
              <a:rPr lang="en-US" sz="1400" i="1" dirty="0" smtClean="0">
                <a:effectLst>
                  <a:outerShdw blurRad="38100" dist="38100" dir="2700000" algn="tl">
                    <a:srgbClr val="000000">
                      <a:alpha val="43137"/>
                    </a:srgbClr>
                  </a:outerShdw>
                </a:effectLst>
                <a:latin typeface="Times New Roman" pitchFamily="18" charset="0"/>
                <a:cs typeface="Times New Roman" pitchFamily="18" charset="0"/>
              </a:rPr>
            </a:br>
            <a:r>
              <a:rPr lang="en-US" sz="2400" i="1" dirty="0" smtClean="0">
                <a:effectLst>
                  <a:outerShdw blurRad="38100" dist="38100" dir="2700000" algn="tl">
                    <a:srgbClr val="000000">
                      <a:alpha val="43137"/>
                    </a:srgbClr>
                  </a:outerShdw>
                </a:effectLst>
                <a:latin typeface="Times New Roman" pitchFamily="18" charset="0"/>
                <a:cs typeface="Times New Roman" pitchFamily="18" charset="0"/>
              </a:rPr>
              <a:t>But, would someone just please listen to me!</a:t>
            </a:r>
            <a:br>
              <a:rPr lang="en-US" sz="2400" i="1" dirty="0" smtClean="0">
                <a:effectLst>
                  <a:outerShdw blurRad="38100" dist="38100" dir="2700000" algn="tl">
                    <a:srgbClr val="000000">
                      <a:alpha val="43137"/>
                    </a:srgbClr>
                  </a:outerShdw>
                </a:effectLst>
                <a:latin typeface="Times New Roman" pitchFamily="18" charset="0"/>
                <a:cs typeface="Times New Roman" pitchFamily="18" charset="0"/>
              </a:rPr>
            </a:br>
            <a:r>
              <a:rPr lang="en-US" sz="2400" i="1" dirty="0" smtClean="0">
                <a:effectLst>
                  <a:outerShdw blurRad="38100" dist="38100" dir="2700000" algn="tl">
                    <a:srgbClr val="000000">
                      <a:alpha val="43137"/>
                    </a:srgbClr>
                  </a:outerShdw>
                </a:effectLst>
                <a:latin typeface="Times New Roman" pitchFamily="18" charset="0"/>
                <a:cs typeface="Times New Roman" pitchFamily="18" charset="0"/>
              </a:rPr>
              <a:t/>
            </a:r>
            <a:br>
              <a:rPr lang="en-US" sz="2400" i="1" dirty="0" smtClean="0">
                <a:effectLst>
                  <a:outerShdw blurRad="38100" dist="38100" dir="2700000" algn="tl">
                    <a:srgbClr val="000000">
                      <a:alpha val="43137"/>
                    </a:srgbClr>
                  </a:outerShdw>
                </a:effectLst>
                <a:latin typeface="Times New Roman" pitchFamily="18" charset="0"/>
                <a:cs typeface="Times New Roman" pitchFamily="18" charset="0"/>
              </a:rPr>
            </a:br>
            <a:r>
              <a:rPr lang="en-US" sz="2400" i="1" dirty="0" smtClean="0">
                <a:effectLst>
                  <a:outerShdw blurRad="38100" dist="38100" dir="2700000" algn="tl">
                    <a:srgbClr val="000000">
                      <a:alpha val="43137"/>
                    </a:srgbClr>
                  </a:outerShdw>
                </a:effectLst>
                <a:latin typeface="Times New Roman" pitchFamily="18" charset="0"/>
                <a:cs typeface="Times New Roman" pitchFamily="18" charset="0"/>
              </a:rPr>
              <a:t/>
            </a:r>
            <a:br>
              <a:rPr lang="en-US" sz="2400" i="1" dirty="0" smtClean="0">
                <a:effectLst>
                  <a:outerShdw blurRad="38100" dist="38100" dir="2700000" algn="tl">
                    <a:srgbClr val="000000">
                      <a:alpha val="43137"/>
                    </a:srgbClr>
                  </a:outerShdw>
                </a:effectLst>
                <a:latin typeface="Times New Roman" pitchFamily="18" charset="0"/>
                <a:cs typeface="Times New Roman" pitchFamily="18" charset="0"/>
              </a:rPr>
            </a:br>
            <a:r>
              <a:rPr lang="en-US" sz="2400" i="1" dirty="0" smtClean="0">
                <a:effectLst>
                  <a:outerShdw blurRad="38100" dist="38100" dir="2700000" algn="tl">
                    <a:srgbClr val="000000">
                      <a:alpha val="43137"/>
                    </a:srgbClr>
                  </a:outerShdw>
                </a:effectLst>
                <a:latin typeface="Times New Roman" pitchFamily="18" charset="0"/>
                <a:cs typeface="Times New Roman" pitchFamily="18" charset="0"/>
              </a:rPr>
              <a:t/>
            </a:r>
            <a:br>
              <a:rPr lang="en-US" sz="2400" i="1" dirty="0" smtClean="0">
                <a:effectLst>
                  <a:outerShdw blurRad="38100" dist="38100" dir="2700000" algn="tl">
                    <a:srgbClr val="000000">
                      <a:alpha val="43137"/>
                    </a:srgbClr>
                  </a:outerShdw>
                </a:effectLst>
                <a:latin typeface="Times New Roman" pitchFamily="18" charset="0"/>
                <a:cs typeface="Times New Roman" pitchFamily="18" charset="0"/>
              </a:rPr>
            </a:br>
            <a:r>
              <a:rPr lang="en-US" sz="1800" i="1" dirty="0" smtClean="0">
                <a:latin typeface="Times New Roman" pitchFamily="18" charset="0"/>
                <a:cs typeface="Times New Roman" pitchFamily="18" charset="0"/>
              </a:rPr>
              <a:t>“I loathe my life; I would not live always:</a:t>
            </a:r>
            <a:br>
              <a:rPr lang="en-US" sz="1800" i="1" dirty="0" smtClean="0">
                <a:latin typeface="Times New Roman" pitchFamily="18" charset="0"/>
                <a:cs typeface="Times New Roman" pitchFamily="18" charset="0"/>
              </a:rPr>
            </a:br>
            <a:r>
              <a:rPr lang="en-US" sz="1800" i="1" dirty="0" smtClean="0">
                <a:latin typeface="Times New Roman" pitchFamily="18" charset="0"/>
                <a:cs typeface="Times New Roman" pitchFamily="18" charset="0"/>
              </a:rPr>
              <a:t>Let me alone; for my days are vanity.”</a:t>
            </a:r>
            <a:br>
              <a:rPr lang="en-US" sz="1800" i="1" dirty="0" smtClean="0">
                <a:latin typeface="Times New Roman" pitchFamily="18" charset="0"/>
                <a:cs typeface="Times New Roman" pitchFamily="18" charset="0"/>
              </a:rPr>
            </a:br>
            <a:r>
              <a:rPr lang="en-US" sz="1400" i="1" dirty="0" smtClean="0">
                <a:latin typeface="Times New Roman" pitchFamily="18" charset="0"/>
                <a:cs typeface="Times New Roman" pitchFamily="18" charset="0"/>
              </a:rPr>
              <a:t>Job vii.16</a:t>
            </a:r>
            <a:r>
              <a:rPr lang="en-US" sz="1800" i="1" dirty="0" smtClean="0">
                <a:effectLst>
                  <a:outerShdw blurRad="38100" dist="38100" dir="2700000" algn="tl">
                    <a:srgbClr val="000000">
                      <a:alpha val="43137"/>
                    </a:srgbClr>
                  </a:outerShdw>
                </a:effectLst>
                <a:latin typeface="Times New Roman" pitchFamily="18" charset="0"/>
                <a:cs typeface="Times New Roman" pitchFamily="18" charset="0"/>
              </a:rPr>
              <a:t/>
            </a:r>
            <a:br>
              <a:rPr lang="en-US" sz="1800" i="1" dirty="0" smtClean="0">
                <a:effectLst>
                  <a:outerShdw blurRad="38100" dist="38100" dir="2700000" algn="tl">
                    <a:srgbClr val="000000">
                      <a:alpha val="43137"/>
                    </a:srgbClr>
                  </a:outerShdw>
                </a:effectLst>
                <a:latin typeface="Times New Roman" pitchFamily="18" charset="0"/>
                <a:cs typeface="Times New Roman" pitchFamily="18" charset="0"/>
              </a:rPr>
            </a:br>
            <a:r>
              <a:rPr lang="en-US" sz="1800" i="1" dirty="0" smtClean="0">
                <a:effectLst>
                  <a:outerShdw blurRad="38100" dist="38100" dir="2700000" algn="tl">
                    <a:srgbClr val="000000">
                      <a:alpha val="43137"/>
                    </a:srgbClr>
                  </a:outerShdw>
                </a:effectLst>
                <a:latin typeface="Times New Roman" pitchFamily="18" charset="0"/>
                <a:cs typeface="Times New Roman" pitchFamily="18" charset="0"/>
              </a:rPr>
              <a:t/>
            </a:r>
            <a:br>
              <a:rPr lang="en-US" sz="1800" i="1" dirty="0" smtClean="0">
                <a:effectLst>
                  <a:outerShdw blurRad="38100" dist="38100" dir="2700000" algn="tl">
                    <a:srgbClr val="000000">
                      <a:alpha val="43137"/>
                    </a:srgbClr>
                  </a:outerShdw>
                </a:effectLst>
                <a:latin typeface="Times New Roman" pitchFamily="18" charset="0"/>
                <a:cs typeface="Times New Roman" pitchFamily="18" charset="0"/>
              </a:rPr>
            </a:br>
            <a:r>
              <a:rPr lang="en-US" sz="1800" i="1" dirty="0" smtClean="0">
                <a:effectLst>
                  <a:outerShdw blurRad="38100" dist="38100" dir="2700000" algn="tl">
                    <a:srgbClr val="000000">
                      <a:alpha val="43137"/>
                    </a:srgbClr>
                  </a:outerShdw>
                </a:effectLst>
                <a:latin typeface="Times New Roman" pitchFamily="18" charset="0"/>
                <a:cs typeface="Times New Roman" pitchFamily="18" charset="0"/>
              </a:rPr>
              <a:t/>
            </a:r>
            <a:br>
              <a:rPr lang="en-US" sz="1800" i="1" dirty="0" smtClean="0">
                <a:effectLst>
                  <a:outerShdw blurRad="38100" dist="38100" dir="2700000" algn="tl">
                    <a:srgbClr val="000000">
                      <a:alpha val="43137"/>
                    </a:srgbClr>
                  </a:outerShdw>
                </a:effectLst>
                <a:latin typeface="Times New Roman" pitchFamily="18" charset="0"/>
                <a:cs typeface="Times New Roman" pitchFamily="18" charset="0"/>
              </a:rPr>
            </a:br>
            <a:r>
              <a:rPr lang="en-US" sz="1800" i="1" dirty="0" smtClean="0">
                <a:effectLst>
                  <a:outerShdw blurRad="38100" dist="38100" dir="2700000" algn="tl">
                    <a:srgbClr val="000000">
                      <a:alpha val="43137"/>
                    </a:srgbClr>
                  </a:outerShdw>
                </a:effectLst>
                <a:latin typeface="Times New Roman" pitchFamily="18" charset="0"/>
                <a:cs typeface="Times New Roman" pitchFamily="18" charset="0"/>
              </a:rPr>
              <a:t/>
            </a:r>
            <a:br>
              <a:rPr lang="en-US" sz="1800" i="1" dirty="0" smtClean="0">
                <a:effectLst>
                  <a:outerShdw blurRad="38100" dist="38100" dir="2700000" algn="tl">
                    <a:srgbClr val="000000">
                      <a:alpha val="43137"/>
                    </a:srgbClr>
                  </a:outerShdw>
                </a:effectLst>
                <a:latin typeface="Times New Roman" pitchFamily="18" charset="0"/>
                <a:cs typeface="Times New Roman" pitchFamily="18" charset="0"/>
              </a:rPr>
            </a:br>
            <a:r>
              <a:rPr lang="en-US" sz="1600" i="1" dirty="0" smtClean="0">
                <a:latin typeface="Times New Roman" pitchFamily="18" charset="0"/>
                <a:cs typeface="Times New Roman" pitchFamily="18" charset="0"/>
              </a:rPr>
              <a:t>“Must it not be a deep spiritual instinct that drives into solitude? …  Away from the herd flies the wounded deer; away from the flock  staggers the sickly sheep – to the solitary covert to die.  The man too thinks it is to die; but it is in truth so to return to life.  ‘Leave me to      my misery,’ cries the man, and, lo, his misery is the wind of the           day!  All misery is </a:t>
            </a:r>
            <a:r>
              <a:rPr lang="en-US" sz="1600" dirty="0" smtClean="0">
                <a:latin typeface="Times New Roman" pitchFamily="18" charset="0"/>
                <a:cs typeface="Times New Roman" pitchFamily="18" charset="0"/>
              </a:rPr>
              <a:t>God unknown.</a:t>
            </a:r>
            <a:r>
              <a:rPr lang="en-US" sz="1600" i="1" dirty="0" smtClean="0">
                <a:latin typeface="Times New Roman" pitchFamily="18" charset="0"/>
                <a:cs typeface="Times New Roman" pitchFamily="18" charset="0"/>
              </a:rPr>
              <a:t>” </a:t>
            </a:r>
            <a:r>
              <a:rPr lang="en-US" sz="1600" i="1" baseline="30000" dirty="0" smtClean="0">
                <a:latin typeface="Times New Roman" pitchFamily="18" charset="0"/>
                <a:cs typeface="Times New Roman" pitchFamily="18" charset="0"/>
              </a:rPr>
              <a:t>1</a:t>
            </a:r>
            <a:r>
              <a:rPr lang="en-US" sz="1600" i="1" dirty="0" smtClean="0">
                <a:latin typeface="Times New Roman" pitchFamily="18" charset="0"/>
                <a:cs typeface="Times New Roman" pitchFamily="18" charset="0"/>
              </a:rPr>
              <a:t>           </a:t>
            </a:r>
            <a:r>
              <a:rPr lang="en-US" sz="1200" i="1" dirty="0" smtClean="0">
                <a:latin typeface="Times New Roman" pitchFamily="18" charset="0"/>
                <a:cs typeface="Times New Roman" pitchFamily="18" charset="0"/>
              </a:rPr>
              <a:t>Geo. Macdonald</a:t>
            </a:r>
            <a:r>
              <a:rPr lang="en-US" sz="3600" i="1" dirty="0" smtClean="0">
                <a:latin typeface="Times New Roman" pitchFamily="18" charset="0"/>
                <a:cs typeface="Times New Roman" pitchFamily="18" charset="0"/>
              </a:rPr>
              <a:t/>
            </a:r>
            <a:br>
              <a:rPr lang="en-US" sz="3600" i="1" dirty="0" smtClean="0">
                <a:latin typeface="Times New Roman" pitchFamily="18" charset="0"/>
                <a:cs typeface="Times New Roman" pitchFamily="18" charset="0"/>
              </a:rPr>
            </a:br>
            <a:endParaRPr lang="en-US" sz="3600" i="1" dirty="0">
              <a:latin typeface="Times New Roman" pitchFamily="18" charset="0"/>
              <a:cs typeface="Times New Roman" pitchFamily="18" charset="0"/>
            </a:endParaRPr>
          </a:p>
        </p:txBody>
      </p:sp>
      <p:sp>
        <p:nvSpPr>
          <p:cNvPr id="3" name="Content Placeholder 2"/>
          <p:cNvSpPr>
            <a:spLocks noGrp="1"/>
          </p:cNvSpPr>
          <p:nvPr>
            <p:ph idx="1"/>
          </p:nvPr>
        </p:nvSpPr>
        <p:spPr>
          <a:xfrm>
            <a:off x="342900" y="7848600"/>
            <a:ext cx="6172200" cy="319619"/>
          </a:xfrm>
        </p:spPr>
        <p:txBody>
          <a:bodyPr/>
          <a:lstStyle/>
          <a:p>
            <a:pPr>
              <a:spcBef>
                <a:spcPts val="0"/>
              </a:spcBef>
              <a:buNone/>
            </a:pPr>
            <a:r>
              <a:rPr lang="en-US" sz="1100" baseline="30000" dirty="0" smtClean="0">
                <a:latin typeface="Times New Roman" pitchFamily="18" charset="0"/>
                <a:cs typeface="Times New Roman" pitchFamily="18" charset="0"/>
              </a:rPr>
              <a:t>1</a:t>
            </a:r>
            <a:r>
              <a:rPr lang="en-US" sz="1100" dirty="0" smtClean="0">
                <a:latin typeface="Times New Roman" pitchFamily="18" charset="0"/>
                <a:cs typeface="Times New Roman" pitchFamily="18" charset="0"/>
              </a:rPr>
              <a:t> Charles F. </a:t>
            </a:r>
            <a:r>
              <a:rPr lang="en-US" sz="1100" dirty="0" err="1" smtClean="0">
                <a:latin typeface="Times New Roman" pitchFamily="18" charset="0"/>
                <a:cs typeface="Times New Roman" pitchFamily="18" charset="0"/>
              </a:rPr>
              <a:t>Aked</a:t>
            </a:r>
            <a:r>
              <a:rPr lang="en-US" sz="1100" dirty="0" smtClean="0">
                <a:latin typeface="Times New Roman" pitchFamily="18" charset="0"/>
                <a:cs typeface="Times New Roman" pitchFamily="18" charset="0"/>
              </a:rPr>
              <a:t>, </a:t>
            </a:r>
            <a:r>
              <a:rPr lang="en-US" sz="1100" i="1" dirty="0" smtClean="0">
                <a:latin typeface="Times New Roman" pitchFamily="18" charset="0"/>
                <a:cs typeface="Times New Roman" pitchFamily="18" charset="0"/>
              </a:rPr>
              <a:t>The Divine Drama of Job.</a:t>
            </a:r>
            <a:r>
              <a:rPr lang="en-US" sz="1100" dirty="0" smtClean="0">
                <a:latin typeface="Times New Roman" pitchFamily="18" charset="0"/>
                <a:cs typeface="Times New Roman" pitchFamily="18" charset="0"/>
              </a:rPr>
              <a:t>  Edinburgh: T. &amp; T. Clark, 1913, p xi.</a:t>
            </a:r>
            <a:endParaRPr lang="en-US" sz="11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6172200" cy="6629400"/>
          </a:xfrm>
        </p:spPr>
        <p:txBody>
          <a:bodyPr/>
          <a:lstStyle/>
          <a:p>
            <a:pPr algn="l"/>
            <a:r>
              <a:rPr lang="en-US" sz="1400" dirty="0" smtClean="0">
                <a:latin typeface="Times New Roman" pitchFamily="18" charset="0"/>
                <a:cs typeface="Times New Roman" pitchFamily="18" charset="0"/>
              </a:rPr>
              <a:t>“I know just how you feel.  Why, I’ve been divorced for several years, and it is rotten.  But, at least your situation … well at least it’s final and over with.  Why, I bet the wives of the firemen who were blown up are glad they’re not coming home.”</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How many times over the past twenty months have I heard those words, only to listen further to their complaint.  There seems to be no shortage of people who are unhappily married and desirous that everyone else be in the same “boat;” they are even presumptuous of such and bend your ear believing their theory.</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Job, would you allow me to listen to you?  Would you take the time to talk with me?  I want to hear your lament for I believe your lament speaks to me.  Just maybe you would allow me to dialogue with you – not as your false friends, but as one who stands with you.</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I have listened to your many other friends that you have acquired through the centuries; they are no different than your three false friends!  I have listed their names in the Bibliography so you will know who they are.  None seemingly are willing to sit with you upon the dunghill and “hear” you.  There are those who are saying (in case you have not heard) that your three false friends really meant no harm; they just came to console you.</a:t>
            </a:r>
            <a:r>
              <a:rPr lang="en-US" sz="1400" baseline="30000" dirty="0" smtClean="0">
                <a:latin typeface="Times New Roman" pitchFamily="18" charset="0"/>
                <a:cs typeface="Times New Roman" pitchFamily="18" charset="0"/>
              </a:rPr>
              <a:t>2 </a:t>
            </a:r>
            <a:r>
              <a:rPr lang="en-US" sz="1400" dirty="0" smtClean="0">
                <a:latin typeface="Times New Roman" pitchFamily="18" charset="0"/>
                <a:cs typeface="Times New Roman" pitchFamily="18" charset="0"/>
              </a:rPr>
              <a:t> You can tell that Claus </a:t>
            </a:r>
            <a:r>
              <a:rPr lang="en-US" sz="1400" dirty="0" err="1" smtClean="0">
                <a:latin typeface="Times New Roman" pitchFamily="18" charset="0"/>
                <a:cs typeface="Times New Roman" pitchFamily="18" charset="0"/>
              </a:rPr>
              <a:t>Westermann</a:t>
            </a:r>
            <a:r>
              <a:rPr lang="en-US" sz="1400" dirty="0" smtClean="0">
                <a:latin typeface="Times New Roman" pitchFamily="18" charset="0"/>
                <a:cs typeface="Times New Roman" pitchFamily="18" charset="0"/>
              </a:rPr>
              <a:t> is not your friend either.  Claus says that their consolation turned into disputation.  He seems to make a value judgment that you and I are not willing to accept because the three false friends say they were sent of God.  If they were sent of God,</a:t>
            </a:r>
            <a:r>
              <a:rPr lang="en-US" sz="1400" baseline="30000" dirty="0" smtClean="0">
                <a:latin typeface="Times New Roman" pitchFamily="18" charset="0"/>
                <a:cs typeface="Times New Roman" pitchFamily="18" charset="0"/>
              </a:rPr>
              <a:t>3</a:t>
            </a:r>
            <a:r>
              <a:rPr lang="en-US" sz="1400" dirty="0" smtClean="0">
                <a:latin typeface="Times New Roman" pitchFamily="18" charset="0"/>
                <a:cs typeface="Times New Roman" pitchFamily="18" charset="0"/>
              </a:rPr>
              <a:t> why would they have changed their mind in mid stream?  No, you and I know they came with a self righteous attitude; they came judging.</a:t>
            </a:r>
            <a:r>
              <a:rPr lang="en-US" sz="1400" baseline="30000" dirty="0" smtClean="0">
                <a:latin typeface="Times New Roman" pitchFamily="18" charset="0"/>
                <a:cs typeface="Times New Roman" pitchFamily="18" charset="0"/>
              </a:rPr>
              <a:t>4 </a:t>
            </a:r>
            <a:r>
              <a:rPr lang="en-US" sz="1400" dirty="0" smtClean="0">
                <a:latin typeface="Times New Roman" pitchFamily="18" charset="0"/>
                <a:cs typeface="Times New Roman" pitchFamily="18" charset="0"/>
              </a:rPr>
              <a:t> I sit with you understanding what it is like receiving the judgments that false friends have imposed upon us.</a:t>
            </a:r>
            <a:r>
              <a:rPr lang="en-US" sz="1400" baseline="30000" dirty="0" smtClean="0">
                <a:latin typeface="Times New Roman" pitchFamily="18" charset="0"/>
                <a:cs typeface="Times New Roman" pitchFamily="18" charset="0"/>
              </a:rPr>
              <a:t>5</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There are those who speak of your patience and how beautiful your life is because it has so much to say about patience.</a:t>
            </a:r>
            <a:r>
              <a:rPr lang="en-US" sz="1400" baseline="30000" dirty="0" smtClean="0">
                <a:latin typeface="Times New Roman" pitchFamily="18" charset="0"/>
                <a:cs typeface="Times New Roman" pitchFamily="18" charset="0"/>
              </a:rPr>
              <a:t>6</a:t>
            </a:r>
            <a:r>
              <a:rPr lang="en-US" sz="1400" dirty="0" smtClean="0">
                <a:latin typeface="Times New Roman" pitchFamily="18" charset="0"/>
                <a:cs typeface="Times New Roman" pitchFamily="18" charset="0"/>
              </a:rPr>
              <a:t>  HOG WASH!  You should hear the pastors (rabbi, to you) today, Job!!  They are just like your three false friends, using the</a:t>
            </a:r>
            <a:endParaRPr lang="en-US" sz="1400" baseline="30000" dirty="0">
              <a:latin typeface="Times New Roman" pitchFamily="18" charset="0"/>
              <a:cs typeface="Times New Roman" pitchFamily="18" charset="0"/>
            </a:endParaRPr>
          </a:p>
        </p:txBody>
      </p:sp>
      <p:sp>
        <p:nvSpPr>
          <p:cNvPr id="3" name="Content Placeholder 2"/>
          <p:cNvSpPr>
            <a:spLocks noGrp="1"/>
          </p:cNvSpPr>
          <p:nvPr>
            <p:ph idx="1"/>
          </p:nvPr>
        </p:nvSpPr>
        <p:spPr>
          <a:xfrm>
            <a:off x="304800" y="7391400"/>
            <a:ext cx="6172200" cy="1386419"/>
          </a:xfrm>
        </p:spPr>
        <p:txBody>
          <a:bodyPr/>
          <a:lstStyle/>
          <a:p>
            <a:pPr>
              <a:spcBef>
                <a:spcPts val="0"/>
              </a:spcBef>
              <a:buNone/>
            </a:pPr>
            <a:r>
              <a:rPr lang="en-US" sz="1100" baseline="30000" dirty="0" smtClean="0">
                <a:latin typeface="Times New Roman" pitchFamily="18" charset="0"/>
                <a:cs typeface="Times New Roman" pitchFamily="18" charset="0"/>
              </a:rPr>
              <a:t>2</a:t>
            </a:r>
            <a:r>
              <a:rPr lang="en-US" sz="1100" dirty="0" smtClean="0">
                <a:latin typeface="Times New Roman" pitchFamily="18" charset="0"/>
                <a:cs typeface="Times New Roman" pitchFamily="18" charset="0"/>
              </a:rPr>
              <a:t> Claus </a:t>
            </a:r>
            <a:r>
              <a:rPr lang="en-US" sz="1100" dirty="0" err="1" smtClean="0">
                <a:latin typeface="Times New Roman" pitchFamily="18" charset="0"/>
                <a:cs typeface="Times New Roman" pitchFamily="18" charset="0"/>
              </a:rPr>
              <a:t>Westermann</a:t>
            </a:r>
            <a:r>
              <a:rPr lang="en-US" sz="1100" dirty="0" smtClean="0">
                <a:latin typeface="Times New Roman" pitchFamily="18" charset="0"/>
                <a:cs typeface="Times New Roman" pitchFamily="18" charset="0"/>
              </a:rPr>
              <a:t>, </a:t>
            </a:r>
            <a:r>
              <a:rPr lang="en-US" sz="1100" i="1" dirty="0" smtClean="0">
                <a:latin typeface="Times New Roman" pitchFamily="18" charset="0"/>
                <a:cs typeface="Times New Roman" pitchFamily="18" charset="0"/>
              </a:rPr>
              <a:t>The Structure of the Book of Job</a:t>
            </a:r>
            <a:r>
              <a:rPr lang="en-US" sz="1100" dirty="0" smtClean="0">
                <a:latin typeface="Times New Roman" pitchFamily="18" charset="0"/>
                <a:cs typeface="Times New Roman" pitchFamily="18" charset="0"/>
              </a:rPr>
              <a:t>, Charles A. </a:t>
            </a:r>
            <a:r>
              <a:rPr lang="en-US" sz="1100" dirty="0" err="1" smtClean="0">
                <a:latin typeface="Times New Roman" pitchFamily="18" charset="0"/>
                <a:cs typeface="Times New Roman" pitchFamily="18" charset="0"/>
              </a:rPr>
              <a:t>Muenchow</a:t>
            </a:r>
            <a:r>
              <a:rPr lang="en-US" sz="1100" dirty="0" smtClean="0">
                <a:latin typeface="Times New Roman" pitchFamily="18" charset="0"/>
                <a:cs typeface="Times New Roman" pitchFamily="18" charset="0"/>
              </a:rPr>
              <a:t>, translator, Philadelphia: Fortress Press, 1981, 4.</a:t>
            </a:r>
          </a:p>
          <a:p>
            <a:pPr>
              <a:spcBef>
                <a:spcPts val="0"/>
              </a:spcBef>
              <a:buNone/>
            </a:pPr>
            <a:r>
              <a:rPr lang="en-US" sz="1100" baseline="30000" dirty="0" smtClean="0">
                <a:latin typeface="Times New Roman" pitchFamily="18" charset="0"/>
                <a:cs typeface="Times New Roman" pitchFamily="18" charset="0"/>
              </a:rPr>
              <a:t>3</a:t>
            </a:r>
            <a:r>
              <a:rPr lang="en-US" sz="1100" dirty="0" smtClean="0">
                <a:latin typeface="Times New Roman" pitchFamily="18" charset="0"/>
                <a:cs typeface="Times New Roman" pitchFamily="18" charset="0"/>
              </a:rPr>
              <a:t> Margaret </a:t>
            </a:r>
            <a:r>
              <a:rPr lang="en-US" sz="1100" dirty="0" err="1" smtClean="0">
                <a:latin typeface="Times New Roman" pitchFamily="18" charset="0"/>
                <a:cs typeface="Times New Roman" pitchFamily="18" charset="0"/>
              </a:rPr>
              <a:t>Blackenbury</a:t>
            </a:r>
            <a:r>
              <a:rPr lang="en-US" sz="1100" dirty="0" smtClean="0">
                <a:latin typeface="Times New Roman" pitchFamily="18" charset="0"/>
                <a:cs typeface="Times New Roman" pitchFamily="18" charset="0"/>
              </a:rPr>
              <a:t> Crook, </a:t>
            </a:r>
            <a:r>
              <a:rPr lang="en-US" sz="1100" i="1" dirty="0" smtClean="0">
                <a:latin typeface="Times New Roman" pitchFamily="18" charset="0"/>
                <a:cs typeface="Times New Roman" pitchFamily="18" charset="0"/>
              </a:rPr>
              <a:t>the Cruel God</a:t>
            </a:r>
            <a:r>
              <a:rPr lang="en-US" sz="1100" dirty="0" smtClean="0">
                <a:latin typeface="Times New Roman" pitchFamily="18" charset="0"/>
                <a:cs typeface="Times New Roman" pitchFamily="18" charset="0"/>
              </a:rPr>
              <a:t>, Boston: Beacon Press, 19159, 96-103.</a:t>
            </a:r>
          </a:p>
          <a:p>
            <a:pPr>
              <a:spcBef>
                <a:spcPts val="0"/>
              </a:spcBef>
              <a:buNone/>
            </a:pPr>
            <a:r>
              <a:rPr lang="en-US" sz="1100" baseline="30000" dirty="0" smtClean="0">
                <a:latin typeface="Times New Roman" pitchFamily="18" charset="0"/>
                <a:cs typeface="Times New Roman" pitchFamily="18" charset="0"/>
              </a:rPr>
              <a:t>4</a:t>
            </a:r>
            <a:r>
              <a:rPr lang="en-US" sz="1100" dirty="0" smtClean="0">
                <a:latin typeface="Times New Roman" pitchFamily="18" charset="0"/>
                <a:cs typeface="Times New Roman" pitchFamily="18" charset="0"/>
              </a:rPr>
              <a:t> Dianne </a:t>
            </a:r>
            <a:r>
              <a:rPr lang="en-US" sz="1100" dirty="0" err="1" smtClean="0">
                <a:latin typeface="Times New Roman" pitchFamily="18" charset="0"/>
                <a:cs typeface="Times New Roman" pitchFamily="18" charset="0"/>
              </a:rPr>
              <a:t>Bergant</a:t>
            </a:r>
            <a:r>
              <a:rPr lang="en-US" sz="1100" dirty="0" smtClean="0">
                <a:latin typeface="Times New Roman" pitchFamily="18" charset="0"/>
                <a:cs typeface="Times New Roman" pitchFamily="18" charset="0"/>
              </a:rPr>
              <a:t>, </a:t>
            </a:r>
            <a:r>
              <a:rPr lang="en-US" sz="1100" i="1" dirty="0" smtClean="0">
                <a:latin typeface="Times New Roman" pitchFamily="18" charset="0"/>
                <a:cs typeface="Times New Roman" pitchFamily="18" charset="0"/>
              </a:rPr>
              <a:t>Old Testament Message, Job Ecclesiastes</a:t>
            </a:r>
            <a:r>
              <a:rPr lang="en-US" sz="1100" dirty="0" smtClean="0">
                <a:latin typeface="Times New Roman" pitchFamily="18" charset="0"/>
                <a:cs typeface="Times New Roman" pitchFamily="18" charset="0"/>
              </a:rPr>
              <a:t>, </a:t>
            </a:r>
            <a:r>
              <a:rPr lang="en-US" sz="1100" dirty="0" err="1" smtClean="0">
                <a:latin typeface="Times New Roman" pitchFamily="18" charset="0"/>
                <a:cs typeface="Times New Roman" pitchFamily="18" charset="0"/>
              </a:rPr>
              <a:t>Vol</a:t>
            </a:r>
            <a:r>
              <a:rPr lang="en-US" sz="1100" dirty="0" smtClean="0">
                <a:latin typeface="Times New Roman" pitchFamily="18" charset="0"/>
                <a:cs typeface="Times New Roman" pitchFamily="18" charset="0"/>
              </a:rPr>
              <a:t> 18, Wilmington: Michael </a:t>
            </a:r>
            <a:r>
              <a:rPr lang="en-US" sz="1100" dirty="0" err="1" smtClean="0">
                <a:latin typeface="Times New Roman" pitchFamily="18" charset="0"/>
                <a:cs typeface="Times New Roman" pitchFamily="18" charset="0"/>
              </a:rPr>
              <a:t>Glaziler</a:t>
            </a:r>
            <a:r>
              <a:rPr lang="en-US" sz="1100" dirty="0" smtClean="0">
                <a:latin typeface="Times New Roman" pitchFamily="18" charset="0"/>
                <a:cs typeface="Times New Roman" pitchFamily="18" charset="0"/>
              </a:rPr>
              <a:t>, Inc., 1982, 78.</a:t>
            </a:r>
          </a:p>
          <a:p>
            <a:pPr>
              <a:spcBef>
                <a:spcPts val="0"/>
              </a:spcBef>
              <a:buNone/>
            </a:pPr>
            <a:r>
              <a:rPr lang="en-US" sz="1100" baseline="30000" dirty="0" smtClean="0">
                <a:latin typeface="Times New Roman" pitchFamily="18" charset="0"/>
                <a:cs typeface="Times New Roman" pitchFamily="18" charset="0"/>
              </a:rPr>
              <a:t>5 </a:t>
            </a:r>
            <a:r>
              <a:rPr lang="en-US" sz="1100" i="1" dirty="0" smtClean="0">
                <a:latin typeface="Times New Roman" pitchFamily="18" charset="0"/>
                <a:cs typeface="Times New Roman" pitchFamily="18" charset="0"/>
              </a:rPr>
              <a:t>The Interpreter’s Dictionary of the Bible</a:t>
            </a:r>
            <a:r>
              <a:rPr lang="en-US" sz="1100" dirty="0" smtClean="0">
                <a:latin typeface="Times New Roman" pitchFamily="18" charset="0"/>
                <a:cs typeface="Times New Roman" pitchFamily="18" charset="0"/>
              </a:rPr>
              <a:t>, Emory Stevens </a:t>
            </a:r>
            <a:r>
              <a:rPr lang="en-US" sz="1100" dirty="0" err="1" smtClean="0">
                <a:latin typeface="Times New Roman" pitchFamily="18" charset="0"/>
                <a:cs typeface="Times New Roman" pitchFamily="18" charset="0"/>
              </a:rPr>
              <a:t>Bucke</a:t>
            </a:r>
            <a:r>
              <a:rPr lang="en-US" sz="1100" dirty="0" smtClean="0">
                <a:latin typeface="Times New Roman" pitchFamily="18" charset="0"/>
                <a:cs typeface="Times New Roman" pitchFamily="18" charset="0"/>
              </a:rPr>
              <a:t>, ed., </a:t>
            </a:r>
            <a:r>
              <a:rPr lang="en-US" sz="1100" dirty="0" err="1" smtClean="0">
                <a:latin typeface="Times New Roman" pitchFamily="18" charset="0"/>
                <a:cs typeface="Times New Roman" pitchFamily="18" charset="0"/>
              </a:rPr>
              <a:t>Vol</a:t>
            </a:r>
            <a:r>
              <a:rPr lang="en-US" sz="1100" dirty="0" smtClean="0">
                <a:latin typeface="Times New Roman" pitchFamily="18" charset="0"/>
                <a:cs typeface="Times New Roman" pitchFamily="18" charset="0"/>
              </a:rPr>
              <a:t>, 2, E-J, Nashville: Abingdon Press, 1962, 918.</a:t>
            </a:r>
          </a:p>
          <a:p>
            <a:pPr>
              <a:spcBef>
                <a:spcPts val="0"/>
              </a:spcBef>
              <a:buNone/>
            </a:pPr>
            <a:r>
              <a:rPr lang="en-US" sz="1100" baseline="30000" dirty="0" smtClean="0">
                <a:latin typeface="Times New Roman" pitchFamily="18" charset="0"/>
                <a:cs typeface="Times New Roman" pitchFamily="18" charset="0"/>
              </a:rPr>
              <a:t>6</a:t>
            </a:r>
            <a:r>
              <a:rPr lang="en-US" sz="1100" dirty="0" smtClean="0">
                <a:latin typeface="Times New Roman" pitchFamily="18" charset="0"/>
                <a:cs typeface="Times New Roman" pitchFamily="18" charset="0"/>
              </a:rPr>
              <a:t> John C. L. Gibson, ed., </a:t>
            </a:r>
            <a:r>
              <a:rPr lang="en-US" sz="1100" i="1" dirty="0" smtClean="0">
                <a:latin typeface="Times New Roman" pitchFamily="18" charset="0"/>
                <a:cs typeface="Times New Roman" pitchFamily="18" charset="0"/>
              </a:rPr>
              <a:t>The Daily Study Bible Series, Job</a:t>
            </a:r>
            <a:r>
              <a:rPr lang="en-US" sz="1100" dirty="0" smtClean="0">
                <a:latin typeface="Times New Roman" pitchFamily="18" charset="0"/>
                <a:cs typeface="Times New Roman" pitchFamily="18" charset="0"/>
              </a:rPr>
              <a:t>, Philadelphia; The Westminster Press, 1985, 2.</a:t>
            </a:r>
            <a:endParaRPr lang="en-US" sz="11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6796616"/>
          </a:xfrm>
        </p:spPr>
        <p:txBody>
          <a:bodyPr/>
          <a:lstStyle/>
          <a:p>
            <a:pPr algn="l"/>
            <a:r>
              <a:rPr lang="en-US" sz="1400" dirty="0" smtClean="0">
                <a:latin typeface="Times New Roman" pitchFamily="18" charset="0"/>
                <a:cs typeface="Times New Roman" pitchFamily="18" charset="0"/>
              </a:rPr>
              <a:t>same platitudes!!</a:t>
            </a:r>
            <a:r>
              <a:rPr lang="en-US" sz="1400" baseline="30000" dirty="0" smtClean="0">
                <a:latin typeface="Times New Roman" pitchFamily="18" charset="0"/>
                <a:cs typeface="Times New Roman" pitchFamily="18" charset="0"/>
              </a:rPr>
              <a:t>7</a:t>
            </a:r>
            <a:r>
              <a:rPr lang="en-US" sz="1400" dirty="0" smtClean="0">
                <a:latin typeface="Times New Roman" pitchFamily="18" charset="0"/>
                <a:cs typeface="Times New Roman" pitchFamily="18" charset="0"/>
              </a:rPr>
              <a:t>  Life has not changed much.  These people who call themselves friends are here today and gone tomorrow.  You see, Job, words of kindness have covenant connotations, as you know.  It implies loyalty that is enduring in spite of misfortune.  If they had been friends, would they have turned away in time of need?  If they were such God-fearing men, they would have remained true to their commitment.</a:t>
            </a:r>
            <a:r>
              <a:rPr lang="en-US" sz="1400" baseline="30000" dirty="0" smtClean="0">
                <a:latin typeface="Times New Roman" pitchFamily="18" charset="0"/>
                <a:cs typeface="Times New Roman" pitchFamily="18" charset="0"/>
              </a:rPr>
              <a:t>8</a:t>
            </a:r>
            <a:r>
              <a:rPr lang="en-US" sz="1400" dirty="0" smtClean="0">
                <a:latin typeface="Times New Roman" pitchFamily="18" charset="0"/>
                <a:cs typeface="Times New Roman" pitchFamily="18" charset="0"/>
              </a:rPr>
              <a:t>  Actions betray people’s words, don’t they, Job?  How many times have people in the name of Christianity (Judaism to you, Job) and religious titles turned away when you and I did not respond the moment they thought we should and/or in the manner they expected!  I believe this is called rejection!</a:t>
            </a:r>
            <a:r>
              <a:rPr lang="en-US" sz="1400" baseline="30000" dirty="0" smtClean="0">
                <a:latin typeface="Times New Roman" pitchFamily="18" charset="0"/>
                <a:cs typeface="Times New Roman" pitchFamily="18" charset="0"/>
              </a:rPr>
              <a:t>9</a:t>
            </a:r>
            <a:r>
              <a:rPr lang="en-US" sz="1400" dirty="0" smtClean="0">
                <a:latin typeface="Times New Roman" pitchFamily="18" charset="0"/>
                <a:cs typeface="Times New Roman" pitchFamily="18" charset="0"/>
              </a:rPr>
              <a:t>  Yes, rejection hurts deeply.  Covenant relationship does not describe the three false friends we know, does it?  Why, you would recognize easily your false friends right here where I live, if you were to visit me, Job.</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Job, I do indeed hear you as you give forth your lament.  How I have longed to cry out as you; how I long to have the courage, the stamina to confront God.  Yes,</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How long will you torment me, and break me in pieces with words?</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He has stripped from me my glory, and taken the crown from my head.</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He breaks me down on every side, and I am gone,</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and my hope has he pulled up like a tree…</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All my intimate friends abhor me,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and those whom I loved have turned against me.</a:t>
            </a:r>
            <a:r>
              <a:rPr lang="en-US" sz="1400" baseline="30000" dirty="0" smtClean="0">
                <a:latin typeface="Times New Roman" pitchFamily="18" charset="0"/>
                <a:cs typeface="Times New Roman" pitchFamily="18" charset="0"/>
              </a:rPr>
              <a:t>10</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But, Job, I am not ready to voice that which I believe so very deeply until I have emptied myself of my lament.  Perhaps I, Job, will write the following after my lament has been expressed.</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For I know that my Redeemer lives,</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and at last he will stand upon the earth.</a:t>
            </a:r>
            <a:r>
              <a:rPr lang="en-US" sz="1400" baseline="30000" dirty="0" smtClean="0">
                <a:latin typeface="Times New Roman" pitchFamily="18" charset="0"/>
                <a:cs typeface="Times New Roman" pitchFamily="18" charset="0"/>
              </a:rPr>
              <a:t>11</a:t>
            </a: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000" dirty="0" smtClean="0">
                <a:latin typeface="Times New Roman" pitchFamily="18" charset="0"/>
                <a:cs typeface="Times New Roman" pitchFamily="18" charset="0"/>
              </a:rPr>
              <a:t/>
            </a:r>
            <a:br>
              <a:rPr lang="en-US" sz="10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There are those who speak of the significance of the law court scene in your life, the anger you vented at God and how you got by with it, that God did not strike you</a:t>
            </a:r>
            <a:endParaRPr lang="en-US" sz="1400" dirty="0">
              <a:latin typeface="Times New Roman" pitchFamily="18" charset="0"/>
              <a:cs typeface="Times New Roman" pitchFamily="18" charset="0"/>
            </a:endParaRPr>
          </a:p>
        </p:txBody>
      </p:sp>
      <p:sp>
        <p:nvSpPr>
          <p:cNvPr id="3" name="Content Placeholder 2"/>
          <p:cNvSpPr>
            <a:spLocks noGrp="1"/>
          </p:cNvSpPr>
          <p:nvPr>
            <p:ph idx="1"/>
          </p:nvPr>
        </p:nvSpPr>
        <p:spPr>
          <a:xfrm>
            <a:off x="342900" y="7467600"/>
            <a:ext cx="6172200" cy="1447800"/>
          </a:xfrm>
        </p:spPr>
        <p:txBody>
          <a:bodyPr/>
          <a:lstStyle/>
          <a:p>
            <a:pPr>
              <a:spcBef>
                <a:spcPts val="0"/>
              </a:spcBef>
              <a:buNone/>
            </a:pPr>
            <a:r>
              <a:rPr lang="en-US" sz="1100" baseline="30000" dirty="0" smtClean="0">
                <a:latin typeface="Times New Roman" pitchFamily="18" charset="0"/>
                <a:cs typeface="Times New Roman" pitchFamily="18" charset="0"/>
              </a:rPr>
              <a:t>7 </a:t>
            </a:r>
            <a:r>
              <a:rPr lang="en-US" sz="1100" dirty="0" err="1" smtClean="0">
                <a:latin typeface="Times New Roman" pitchFamily="18" charset="0"/>
                <a:cs typeface="Times New Roman" pitchFamily="18" charset="0"/>
              </a:rPr>
              <a:t>Aked</a:t>
            </a:r>
            <a:r>
              <a:rPr lang="en-US" sz="1100" dirty="0" smtClean="0">
                <a:latin typeface="Times New Roman" pitchFamily="18" charset="0"/>
                <a:cs typeface="Times New Roman" pitchFamily="18" charset="0"/>
              </a:rPr>
              <a:t>, 101.</a:t>
            </a:r>
          </a:p>
          <a:p>
            <a:pPr>
              <a:spcBef>
                <a:spcPts val="0"/>
              </a:spcBef>
              <a:buNone/>
            </a:pPr>
            <a:r>
              <a:rPr lang="en-US" sz="1100" baseline="30000" dirty="0" smtClean="0">
                <a:latin typeface="Times New Roman" pitchFamily="18" charset="0"/>
                <a:cs typeface="Times New Roman" pitchFamily="18" charset="0"/>
              </a:rPr>
              <a:t>8</a:t>
            </a:r>
            <a:r>
              <a:rPr lang="en-US" sz="1100" dirty="0" smtClean="0">
                <a:latin typeface="Times New Roman" pitchFamily="18" charset="0"/>
                <a:cs typeface="Times New Roman" pitchFamily="18" charset="0"/>
              </a:rPr>
              <a:t> </a:t>
            </a:r>
            <a:r>
              <a:rPr lang="en-US" sz="1100" dirty="0" err="1" smtClean="0">
                <a:latin typeface="Times New Roman" pitchFamily="18" charset="0"/>
                <a:cs typeface="Times New Roman" pitchFamily="18" charset="0"/>
              </a:rPr>
              <a:t>Bergant</a:t>
            </a:r>
            <a:r>
              <a:rPr lang="en-US" sz="1100" dirty="0" smtClean="0">
                <a:latin typeface="Times New Roman" pitchFamily="18" charset="0"/>
                <a:cs typeface="Times New Roman" pitchFamily="18" charset="0"/>
              </a:rPr>
              <a:t>, 59-60</a:t>
            </a:r>
          </a:p>
          <a:p>
            <a:pPr>
              <a:spcBef>
                <a:spcPts val="0"/>
              </a:spcBef>
              <a:buNone/>
            </a:pPr>
            <a:r>
              <a:rPr lang="en-US" sz="1100" baseline="30000" dirty="0" smtClean="0">
                <a:latin typeface="Times New Roman" pitchFamily="18" charset="0"/>
                <a:cs typeface="Times New Roman" pitchFamily="18" charset="0"/>
              </a:rPr>
              <a:t>9</a:t>
            </a:r>
            <a:r>
              <a:rPr lang="en-US" sz="1100" dirty="0" smtClean="0">
                <a:latin typeface="Times New Roman" pitchFamily="18" charset="0"/>
                <a:cs typeface="Times New Roman" pitchFamily="18" charset="0"/>
              </a:rPr>
              <a:t> Ibid., 61</a:t>
            </a:r>
          </a:p>
          <a:p>
            <a:pPr>
              <a:spcBef>
                <a:spcPts val="0"/>
              </a:spcBef>
              <a:buNone/>
            </a:pPr>
            <a:r>
              <a:rPr lang="en-US" sz="1100" baseline="30000" dirty="0" smtClean="0">
                <a:latin typeface="Times New Roman" pitchFamily="18" charset="0"/>
                <a:cs typeface="Times New Roman" pitchFamily="18" charset="0"/>
              </a:rPr>
              <a:t>10</a:t>
            </a:r>
            <a:r>
              <a:rPr lang="en-US" sz="1100" dirty="0" smtClean="0">
                <a:latin typeface="Times New Roman" pitchFamily="18" charset="0"/>
                <a:cs typeface="Times New Roman" pitchFamily="18" charset="0"/>
              </a:rPr>
              <a:t> Ibid., 105-107</a:t>
            </a:r>
          </a:p>
          <a:p>
            <a:pPr>
              <a:spcBef>
                <a:spcPts val="0"/>
              </a:spcBef>
              <a:buNone/>
            </a:pPr>
            <a:r>
              <a:rPr lang="en-US" sz="1100" baseline="30000" dirty="0" smtClean="0">
                <a:latin typeface="Times New Roman" pitchFamily="18" charset="0"/>
                <a:cs typeface="Times New Roman" pitchFamily="18" charset="0"/>
              </a:rPr>
              <a:t>11</a:t>
            </a:r>
            <a:r>
              <a:rPr lang="en-US" sz="1100" dirty="0" smtClean="0">
                <a:latin typeface="Times New Roman" pitchFamily="18" charset="0"/>
                <a:cs typeface="Times New Roman" pitchFamily="18" charset="0"/>
              </a:rPr>
              <a:t> Job 19:25-27  “For I know </a:t>
            </a:r>
            <a:r>
              <a:rPr lang="en-US" sz="1100" i="1" dirty="0" smtClean="0">
                <a:latin typeface="Times New Roman" pitchFamily="18" charset="0"/>
                <a:cs typeface="Times New Roman" pitchFamily="18" charset="0"/>
              </a:rPr>
              <a:t>[that] my redeemer </a:t>
            </a:r>
            <a:r>
              <a:rPr lang="en-US" sz="1100" i="1" dirty="0" err="1" smtClean="0">
                <a:latin typeface="Times New Roman" pitchFamily="18" charset="0"/>
                <a:cs typeface="Times New Roman" pitchFamily="18" charset="0"/>
              </a:rPr>
              <a:t>liveth</a:t>
            </a:r>
            <a:r>
              <a:rPr lang="en-US" sz="1100" i="1" dirty="0" smtClean="0">
                <a:latin typeface="Times New Roman" pitchFamily="18" charset="0"/>
                <a:cs typeface="Times New Roman" pitchFamily="18" charset="0"/>
              </a:rPr>
              <a:t>, and [that] he shall stand at the latter [day] upon the earth:  </a:t>
            </a:r>
            <a:r>
              <a:rPr lang="en-US" sz="1100" dirty="0" smtClean="0">
                <a:latin typeface="Times New Roman" pitchFamily="18" charset="0"/>
                <a:cs typeface="Times New Roman" pitchFamily="18" charset="0"/>
              </a:rPr>
              <a:t>And </a:t>
            </a:r>
            <a:r>
              <a:rPr lang="en-US" sz="1100" i="1" dirty="0" smtClean="0">
                <a:latin typeface="Times New Roman" pitchFamily="18" charset="0"/>
                <a:cs typeface="Times New Roman" pitchFamily="18" charset="0"/>
              </a:rPr>
              <a:t>[though] after my skin [worms] destroy this [body], yet in my flesh shall I see God: </a:t>
            </a:r>
            <a:r>
              <a:rPr lang="en-US" sz="1100" dirty="0" smtClean="0">
                <a:latin typeface="Times New Roman" pitchFamily="18" charset="0"/>
                <a:cs typeface="Times New Roman" pitchFamily="18" charset="0"/>
              </a:rPr>
              <a:t>Whom I shall see for myself, and mine eyes shall behold, and not another; </a:t>
            </a:r>
            <a:r>
              <a:rPr lang="en-US" sz="1100" i="1" dirty="0" smtClean="0">
                <a:latin typeface="Times New Roman" pitchFamily="18" charset="0"/>
                <a:cs typeface="Times New Roman" pitchFamily="18" charset="0"/>
              </a:rPr>
              <a:t>[though] my reins be consumed within me. </a:t>
            </a:r>
          </a:p>
          <a:p>
            <a:pPr>
              <a:buNone/>
            </a:pPr>
            <a:endParaRPr lang="en-US" sz="11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7101416"/>
          </a:xfrm>
        </p:spPr>
        <p:txBody>
          <a:bodyPr/>
          <a:lstStyle/>
          <a:p>
            <a:pPr algn="l"/>
            <a:r>
              <a:rPr lang="en-US" sz="1400" dirty="0" smtClean="0">
                <a:latin typeface="Times New Roman" pitchFamily="18" charset="0"/>
                <a:cs typeface="Times New Roman" pitchFamily="18" charset="0"/>
              </a:rPr>
              <a:t>Dead.</a:t>
            </a:r>
            <a:r>
              <a:rPr lang="en-US" sz="1400" baseline="30000" dirty="0" smtClean="0">
                <a:latin typeface="Times New Roman" pitchFamily="18" charset="0"/>
                <a:cs typeface="Times New Roman" pitchFamily="18" charset="0"/>
              </a:rPr>
              <a:t>12</a:t>
            </a:r>
            <a:r>
              <a:rPr lang="en-US" sz="1400" dirty="0" smtClean="0">
                <a:latin typeface="Times New Roman" pitchFamily="18" charset="0"/>
                <a:cs typeface="Times New Roman" pitchFamily="18" charset="0"/>
              </a:rPr>
              <a:t>  You, being a man of honor (which we will discuss later), demanded no more nor less than honorable treatment and a fair trial before the law.</a:t>
            </a:r>
            <a:r>
              <a:rPr lang="en-US" sz="1400" baseline="30000" dirty="0" smtClean="0">
                <a:latin typeface="Times New Roman" pitchFamily="18" charset="0"/>
                <a:cs typeface="Times New Roman" pitchFamily="18" charset="0"/>
              </a:rPr>
              <a:t>13</a:t>
            </a:r>
            <a:r>
              <a:rPr lang="en-US" sz="1400" dirty="0" smtClean="0">
                <a:latin typeface="Times New Roman" pitchFamily="18" charset="0"/>
                <a:cs typeface="Times New Roman" pitchFamily="18" charset="0"/>
              </a:rPr>
              <a:t>  Do not people understand how you were absolutely vulnerable and completely dependent upon your adversary for a fair trial?  Don’t they understand how humiliating this all was for you, to be approached by these self-righteous people, to have to “beg,” plead, for someone to listen, to just hear you?  Do they not understand it is a desperate feeling to have to realize that perhaps you were mocked by the three false friends?  Job, I do understand this is a very uncomfortable experience – to say the least.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Job, they say you turned to God for an answer because you were disillusioned with your friends.  I believe all these people (Bibliography) have made an assumption based on their own life and watching (reading) others’ lives.  It may be one reason, BUT, I do not believe the only reason.  I believe you understand that God is your source, that God will talk to you also.</a:t>
            </a:r>
            <a:r>
              <a:rPr lang="en-US" sz="1400" baseline="30000" dirty="0" smtClean="0">
                <a:latin typeface="Times New Roman" pitchFamily="18" charset="0"/>
                <a:cs typeface="Times New Roman" pitchFamily="18" charset="0"/>
              </a:rPr>
              <a:t>14</a:t>
            </a:r>
            <a:r>
              <a:rPr lang="en-US" sz="1400" dirty="0" smtClean="0">
                <a:latin typeface="Times New Roman" pitchFamily="18" charset="0"/>
                <a:cs typeface="Times New Roman" pitchFamily="18" charset="0"/>
              </a:rPr>
              <a:t>  Why is it some people believe they have a “market on God,” that they are the only ones to whom God will speak? I understand why you turned directly to God and demanded an answer.</a:t>
            </a:r>
            <a:r>
              <a:rPr lang="en-US" sz="1400" baseline="30000" dirty="0" smtClean="0">
                <a:latin typeface="Times New Roman" pitchFamily="18" charset="0"/>
                <a:cs typeface="Times New Roman" pitchFamily="18" charset="0"/>
              </a:rPr>
              <a:t>15</a:t>
            </a:r>
            <a:r>
              <a:rPr lang="en-US" sz="1400" dirty="0" smtClean="0">
                <a:latin typeface="Times New Roman" pitchFamily="18" charset="0"/>
                <a:cs typeface="Times New Roman" pitchFamily="18" charset="0"/>
              </a:rPr>
              <a:t>  Why, I even had a professor share with us in class the law court view.  He stirred my very being.  Yes, he was right, BUT, Job, as you share with me your lament, I believe you are telling me you just wanted to be heard.</a:t>
            </a:r>
            <a:r>
              <a:rPr lang="en-US" sz="1400" baseline="30000" dirty="0" smtClean="0">
                <a:latin typeface="Times New Roman" pitchFamily="18" charset="0"/>
                <a:cs typeface="Times New Roman" pitchFamily="18" charset="0"/>
              </a:rPr>
              <a:t>16</a:t>
            </a: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In this experience with these false friends who state they are sent of God, it is obvious why you regarded God as the enemy that was expressed so openly in the cry for help in your speech.</a:t>
            </a:r>
            <a:r>
              <a:rPr lang="en-US" sz="1400" baseline="30000" dirty="0" smtClean="0">
                <a:latin typeface="Times New Roman" pitchFamily="18" charset="0"/>
                <a:cs typeface="Times New Roman" pitchFamily="18" charset="0"/>
              </a:rPr>
              <a:t>17</a:t>
            </a:r>
            <a:r>
              <a:rPr lang="en-US" sz="1400" dirty="0" smtClean="0">
                <a:latin typeface="Times New Roman" pitchFamily="18" charset="0"/>
                <a:cs typeface="Times New Roman" pitchFamily="18" charset="0"/>
              </a:rPr>
              <a:t>  I hear you crying out to God in anger, frustration because those who say they were sent of God will not even listen.  I do not hear you actually accusing God but </a:t>
            </a:r>
            <a:r>
              <a:rPr lang="en-US" sz="1400" b="1" dirty="0" smtClean="0">
                <a:latin typeface="Times New Roman" pitchFamily="18" charset="0"/>
                <a:cs typeface="Times New Roman" pitchFamily="18" charset="0"/>
              </a:rPr>
              <a:t>just trying to get his attention, to find someone to listen.</a:t>
            </a: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Job, I understand that your lament received no answer, and that justice was denied you.  I did not hear you saying you wanted to put God on trial, to prove anything; you just wanted to be heard and receive healing.  Why cannot others accept this?</a:t>
            </a:r>
            <a:endParaRPr lang="en-US" sz="1400" baseline="30000" dirty="0">
              <a:latin typeface="Times New Roman" pitchFamily="18" charset="0"/>
              <a:cs typeface="Times New Roman" pitchFamily="18" charset="0"/>
            </a:endParaRPr>
          </a:p>
        </p:txBody>
      </p:sp>
      <p:sp>
        <p:nvSpPr>
          <p:cNvPr id="3" name="Content Placeholder 2"/>
          <p:cNvSpPr>
            <a:spLocks noGrp="1"/>
          </p:cNvSpPr>
          <p:nvPr>
            <p:ph idx="1"/>
          </p:nvPr>
        </p:nvSpPr>
        <p:spPr>
          <a:xfrm>
            <a:off x="304800" y="7620000"/>
            <a:ext cx="6172200" cy="1219200"/>
          </a:xfrm>
        </p:spPr>
        <p:txBody>
          <a:bodyPr/>
          <a:lstStyle/>
          <a:p>
            <a:pPr>
              <a:spcBef>
                <a:spcPts val="0"/>
              </a:spcBef>
              <a:buNone/>
            </a:pPr>
            <a:r>
              <a:rPr lang="en-US" sz="1100" baseline="30000" dirty="0" smtClean="0">
                <a:latin typeface="Times New Roman" pitchFamily="18" charset="0"/>
                <a:cs typeface="Times New Roman" pitchFamily="18" charset="0"/>
              </a:rPr>
              <a:t>12</a:t>
            </a:r>
            <a:r>
              <a:rPr lang="en-US" sz="1100" dirty="0" smtClean="0">
                <a:latin typeface="Times New Roman" pitchFamily="18" charset="0"/>
                <a:cs typeface="Times New Roman" pitchFamily="18" charset="0"/>
              </a:rPr>
              <a:t> Crook, 45-46</a:t>
            </a:r>
          </a:p>
          <a:p>
            <a:pPr>
              <a:spcBef>
                <a:spcPts val="0"/>
              </a:spcBef>
              <a:buNone/>
            </a:pPr>
            <a:r>
              <a:rPr lang="en-US" sz="1100" baseline="30000" dirty="0" smtClean="0">
                <a:latin typeface="Times New Roman" pitchFamily="18" charset="0"/>
                <a:cs typeface="Times New Roman" pitchFamily="18" charset="0"/>
              </a:rPr>
              <a:t>13</a:t>
            </a:r>
            <a:r>
              <a:rPr lang="en-US" sz="1100" dirty="0" smtClean="0">
                <a:latin typeface="Times New Roman" pitchFamily="18" charset="0"/>
                <a:cs typeface="Times New Roman" pitchFamily="18" charset="0"/>
              </a:rPr>
              <a:t> Roger N. </a:t>
            </a:r>
            <a:r>
              <a:rPr lang="en-US" sz="1100" dirty="0" err="1" smtClean="0">
                <a:latin typeface="Times New Roman" pitchFamily="18" charset="0"/>
                <a:cs typeface="Times New Roman" pitchFamily="18" charset="0"/>
              </a:rPr>
              <a:t>Carstensen</a:t>
            </a:r>
            <a:r>
              <a:rPr lang="en-US" sz="1100" dirty="0" smtClean="0">
                <a:latin typeface="Times New Roman" pitchFamily="18" charset="0"/>
                <a:cs typeface="Times New Roman" pitchFamily="18" charset="0"/>
              </a:rPr>
              <a:t>, </a:t>
            </a:r>
            <a:r>
              <a:rPr lang="en-US" sz="1100" i="1" dirty="0" smtClean="0">
                <a:latin typeface="Times New Roman" pitchFamily="18" charset="0"/>
                <a:cs typeface="Times New Roman" pitchFamily="18" charset="0"/>
              </a:rPr>
              <a:t>Job Defense of Honor</a:t>
            </a:r>
            <a:r>
              <a:rPr lang="en-US" sz="1100" dirty="0" smtClean="0">
                <a:latin typeface="Times New Roman" pitchFamily="18" charset="0"/>
                <a:cs typeface="Times New Roman" pitchFamily="18" charset="0"/>
              </a:rPr>
              <a:t>, New York: Abingdon Press, 1963, 87</a:t>
            </a:r>
          </a:p>
          <a:p>
            <a:pPr>
              <a:spcBef>
                <a:spcPts val="0"/>
              </a:spcBef>
              <a:buNone/>
            </a:pPr>
            <a:r>
              <a:rPr lang="en-US" sz="1100" baseline="30000" dirty="0" smtClean="0">
                <a:latin typeface="Times New Roman" pitchFamily="18" charset="0"/>
                <a:cs typeface="Times New Roman" pitchFamily="18" charset="0"/>
              </a:rPr>
              <a:t>14</a:t>
            </a:r>
            <a:r>
              <a:rPr lang="en-US" sz="1100" dirty="0" smtClean="0">
                <a:latin typeface="Times New Roman" pitchFamily="18" charset="0"/>
                <a:cs typeface="Times New Roman" pitchFamily="18" charset="0"/>
              </a:rPr>
              <a:t> Dale Patrick, </a:t>
            </a:r>
            <a:r>
              <a:rPr lang="en-US" sz="1100" i="1" dirty="0" smtClean="0">
                <a:latin typeface="Times New Roman" pitchFamily="18" charset="0"/>
                <a:cs typeface="Times New Roman" pitchFamily="18" charset="0"/>
              </a:rPr>
              <a:t>Arguing with God</a:t>
            </a:r>
            <a:r>
              <a:rPr lang="en-US" sz="1100" dirty="0" smtClean="0">
                <a:latin typeface="Times New Roman" pitchFamily="18" charset="0"/>
                <a:cs typeface="Times New Roman" pitchFamily="18" charset="0"/>
              </a:rPr>
              <a:t>, St. Louis: The Bethany Press, 1977, 91.</a:t>
            </a:r>
          </a:p>
          <a:p>
            <a:pPr>
              <a:spcBef>
                <a:spcPts val="0"/>
              </a:spcBef>
              <a:buNone/>
            </a:pPr>
            <a:r>
              <a:rPr lang="en-US" sz="1100" baseline="30000" dirty="0" smtClean="0">
                <a:latin typeface="Times New Roman" pitchFamily="18" charset="0"/>
                <a:cs typeface="Times New Roman" pitchFamily="18" charset="0"/>
              </a:rPr>
              <a:t>15</a:t>
            </a:r>
            <a:r>
              <a:rPr lang="en-US" sz="1100" dirty="0" smtClean="0">
                <a:latin typeface="Times New Roman" pitchFamily="18" charset="0"/>
                <a:cs typeface="Times New Roman" pitchFamily="18" charset="0"/>
              </a:rPr>
              <a:t> </a:t>
            </a:r>
            <a:r>
              <a:rPr lang="en-US" sz="1100" dirty="0" err="1" smtClean="0">
                <a:latin typeface="Times New Roman" pitchFamily="18" charset="0"/>
                <a:cs typeface="Times New Roman" pitchFamily="18" charset="0"/>
              </a:rPr>
              <a:t>Westermann</a:t>
            </a:r>
            <a:r>
              <a:rPr lang="en-US" sz="1100" dirty="0" smtClean="0">
                <a:latin typeface="Times New Roman" pitchFamily="18" charset="0"/>
                <a:cs typeface="Times New Roman" pitchFamily="18" charset="0"/>
              </a:rPr>
              <a:t>, 4</a:t>
            </a:r>
          </a:p>
          <a:p>
            <a:pPr>
              <a:spcBef>
                <a:spcPts val="0"/>
              </a:spcBef>
              <a:buNone/>
            </a:pPr>
            <a:r>
              <a:rPr lang="en-US" sz="1100" baseline="30000" dirty="0" smtClean="0">
                <a:latin typeface="Times New Roman" pitchFamily="18" charset="0"/>
                <a:cs typeface="Times New Roman" pitchFamily="18" charset="0"/>
              </a:rPr>
              <a:t>16</a:t>
            </a:r>
            <a:r>
              <a:rPr lang="en-US" sz="1100" dirty="0" smtClean="0">
                <a:latin typeface="Times New Roman" pitchFamily="18" charset="0"/>
                <a:cs typeface="Times New Roman" pitchFamily="18" charset="0"/>
              </a:rPr>
              <a:t> Crook, 46</a:t>
            </a:r>
          </a:p>
          <a:p>
            <a:pPr>
              <a:spcBef>
                <a:spcPts val="0"/>
              </a:spcBef>
              <a:buNone/>
            </a:pPr>
            <a:r>
              <a:rPr lang="en-US" sz="1100" baseline="30000" dirty="0" smtClean="0">
                <a:latin typeface="Times New Roman" pitchFamily="18" charset="0"/>
                <a:cs typeface="Times New Roman" pitchFamily="18" charset="0"/>
              </a:rPr>
              <a:t>17</a:t>
            </a:r>
            <a:r>
              <a:rPr lang="en-US" sz="1100" dirty="0" smtClean="0">
                <a:latin typeface="Times New Roman" pitchFamily="18" charset="0"/>
                <a:cs typeface="Times New Roman" pitchFamily="18" charset="0"/>
              </a:rPr>
              <a:t> Nahum M. </a:t>
            </a:r>
            <a:r>
              <a:rPr lang="en-US" sz="1100" dirty="0" err="1" smtClean="0">
                <a:latin typeface="Times New Roman" pitchFamily="18" charset="0"/>
                <a:cs typeface="Times New Roman" pitchFamily="18" charset="0"/>
              </a:rPr>
              <a:t>Sarna</a:t>
            </a:r>
            <a:r>
              <a:rPr lang="en-US" sz="1100" dirty="0" smtClean="0">
                <a:latin typeface="Times New Roman" pitchFamily="18" charset="0"/>
                <a:cs typeface="Times New Roman" pitchFamily="18" charset="0"/>
              </a:rPr>
              <a:t>, et. Al., </a:t>
            </a:r>
            <a:r>
              <a:rPr lang="en-US" sz="1100" i="1" dirty="0" smtClean="0">
                <a:latin typeface="Times New Roman" pitchFamily="18" charset="0"/>
                <a:cs typeface="Times New Roman" pitchFamily="18" charset="0"/>
              </a:rPr>
              <a:t>the book of Job</a:t>
            </a:r>
            <a:r>
              <a:rPr lang="en-US" sz="1100" dirty="0" smtClean="0">
                <a:latin typeface="Times New Roman" pitchFamily="18" charset="0"/>
                <a:cs typeface="Times New Roman" pitchFamily="18" charset="0"/>
              </a:rPr>
              <a:t>, Job 16.18, Philadelphia: The Jewish Publication Society of America, 1980.</a:t>
            </a:r>
            <a:endParaRPr lang="en-US" sz="1100" dirty="0">
              <a:latin typeface="Times New Roman" pitchFamily="18" charset="0"/>
              <a:cs typeface="Times New Roman" pitchFamily="18" charset="0"/>
            </a:endParaRPr>
          </a:p>
        </p:txBody>
      </p:sp>
    </p:spTree>
  </p:cSld>
  <p:clrMapOvr>
    <a:masterClrMapping/>
  </p:clrMapOvr>
</p:sld>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523</TotalTime>
  <Words>2735</Words>
  <Application>Microsoft Office PowerPoint</Application>
  <PresentationFormat>On-screen Show (4:3)</PresentationFormat>
  <Paragraphs>137</Paragraphs>
  <Slides>22</Slides>
  <Notes>0</Notes>
  <HiddenSlides>0</HiddenSlides>
  <MMClips>0</MMClips>
  <ScaleCrop>false</ScaleCrop>
  <HeadingPairs>
    <vt:vector size="4" baseType="variant">
      <vt:variant>
        <vt:lpstr>Theme</vt:lpstr>
      </vt:variant>
      <vt:variant>
        <vt:i4>2</vt:i4>
      </vt:variant>
      <vt:variant>
        <vt:lpstr>Slide Titles</vt:lpstr>
      </vt:variant>
      <vt:variant>
        <vt:i4>22</vt:i4>
      </vt:variant>
    </vt:vector>
  </HeadingPairs>
  <TitlesOfParts>
    <vt:vector size="24" baseType="lpstr">
      <vt:lpstr>Default Design</vt:lpstr>
      <vt:lpstr>Trek</vt:lpstr>
      <vt:lpstr>The Good Shepherd Ministry Psalm 23   Christian  Spiritual Direction/Retreats/ Bible Studies</vt:lpstr>
      <vt:lpstr>The Good Shepherd Ministry Psalm 23</vt:lpstr>
      <vt:lpstr>The Good Shepherd Ministry Psalm 23</vt:lpstr>
      <vt:lpstr>Books Booklets </vt:lpstr>
      <vt:lpstr>Book Room</vt:lpstr>
      <vt:lpstr>Job and I Know Our Redeemer Liveth     But, would someone just please listen to me!    “I loathe my life; I would not live always: Let me alone; for my days are vanity.” Job vii.16    “Must it not be a deep spiritual instinct that drives into solitude? …  Away from the herd flies the wounded deer; away from the flock  staggers the sickly sheep – to the solitary covert to die.  The man too thinks it is to die; but it is in truth so to return to life.  ‘Leave me to      my misery,’ cries the man, and, lo, his misery is the wind of the           day!  All misery is God unknown.” 1           Geo. Macdonald </vt:lpstr>
      <vt:lpstr>“I know just how you feel.  Why, I’ve been divorced for several years, and it is rotten.  But, at least your situation … well at least it’s final and over with.  Why, I bet the wives of the firemen who were blown up are glad they’re not coming home.”  How many times over the past twenty months have I heard those words, only to listen further to their complaint.  There seems to be no shortage of people who are unhappily married and desirous that everyone else be in the same “boat;” they are even presumptuous of such and bend your ear believing their theory.  Job, would you allow me to listen to you?  Would you take the time to talk with me?  I want to hear your lament for I believe your lament speaks to me.  Just maybe you would allow me to dialogue with you – not as your false friends, but as one who stands with you.  I have listened to your many other friends that you have acquired through the centuries; they are no different than your three false friends!  I have listed their names in the Bibliography so you will know who they are.  None seemingly are willing to sit with you upon the dunghill and “hear” you.  There are those who are saying (in case you have not heard) that your three false friends really meant no harm; they just came to console you.2  You can tell that Claus Westermann is not your friend either.  Claus says that their consolation turned into disputation.  He seems to make a value judgment that you and I are not willing to accept because the three false friends say they were sent of God.  If they were sent of God,3 why would they have changed their mind in mid stream?  No, you and I know they came with a self righteous attitude; they came judging.4  I sit with you understanding what it is like receiving the judgments that false friends have imposed upon us.5  There are those who speak of your patience and how beautiful your life is because it has so much to say about patience.6  HOG WASH!  You should hear the pastors (rabbi, to you) today, Job!!  They are just like your three false friends, using the</vt:lpstr>
      <vt:lpstr>same platitudes!!7  Life has not changed much.  These people who call themselves friends are here today and gone tomorrow.  You see, Job, words of kindness have covenant connotations, as you know.  It implies loyalty that is enduring in spite of misfortune.  If they had been friends, would they have turned away in time of need?  If they were such God-fearing men, they would have remained true to their commitment.8  Actions betray people’s words, don’t they, Job?  How many times have people in the name of Christianity (Judaism to you, Job) and religious titles turned away when you and I did not respond the moment they thought we should and/or in the manner they expected!  I believe this is called rejection!9  Yes, rejection hurts deeply.  Covenant relationship does not describe the three false friends we know, does it?  Why, you would recognize easily your false friends right here where I live, if you were to visit me, Job.  Job, I do indeed hear you as you give forth your lament.  How I have longed to cry out as you; how I long to have the courage, the stamina to confront God.  Yes,       How long will you torment me, and break me in pieces with words?      He has stripped from me my glory, and taken the crown from my head.      He breaks me down on every side, and I am gone,           and my hope has he pulled up like a tree…      All my intimate friends abhor me,            and those whom I loved have turned against me.10  But, Job, I am not ready to voice that which I believe so very deeply until I have emptied myself of my lament.  Perhaps I, Job, will write the following after my lament has been expressed.       For I know that my Redeemer lives,           and at last he will stand upon the earth.11  There are those who speak of the significance of the law court scene in your life, the anger you vented at God and how you got by with it, that God did not strike you</vt:lpstr>
      <vt:lpstr>Dead.12  You, being a man of honor (which we will discuss later), demanded no more nor less than honorable treatment and a fair trial before the law.13  Do not people understand how you were absolutely vulnerable and completely dependent upon your adversary for a fair trial?  Don’t they understand how humiliating this all was for you, to be approached by these self-righteous people, to have to “beg,” plead, for someone to listen, to just hear you?  Do they not understand it is a desperate feeling to have to realize that perhaps you were mocked by the three false friends?  Job, I do understand this is a very uncomfortable experience – to say the least.    Job, they say you turned to God for an answer because you were disillusioned with your friends.  I believe all these people (Bibliography) have made an assumption based on their own life and watching (reading) others’ lives.  It may be one reason, BUT, I do not believe the only reason.  I believe you understand that God is your source, that God will talk to you also.14  Why is it some people believe they have a “market on God,” that they are the only ones to whom God will speak? I understand why you turned directly to God and demanded an answer.15  Why, I even had a professor share with us in class the law court view.  He stirred my very being.  Yes, he was right, BUT, Job, as you share with me your lament, I believe you are telling me you just wanted to be heard.16  In this experience with these false friends who state they are sent of God, it is obvious why you regarded God as the enemy that was expressed so openly in the cry for help in your speech.17  I hear you crying out to God in anger, frustration because those who say they were sent of God will not even listen.  I do not hear you actually accusing God but just trying to get his attention, to find someone to listen.  Job, I understand that your lament received no answer, and that justice was denied you.  I did not hear you saying you wanted to put God on trial, to prove anything; you just wanted to be heard and receive healing.  Why cannot others accept this?</vt:lpstr>
      <vt:lpstr>I believe you chose that avenue only because you could not find a friend to listen, to her what you were saying.  Your three false friends wanted so badly to be heard and were so eager and busy thinking what they would say, that they did not respond to what you were saying because they never heard what you said!  We have a lot of those today in ministry!!!  I believe that your heart cried out in desperation, “O, God, just hear me; no one else will.”  Nothing that has been said is of any help to you or me in our misery.  I hear you pleading with God to remember that life is but a breath and that it is time God let you go.18  When finally you turn irrevocably away from the false friends, you once again confront God alone.  I believe this turning to God alone is the only way any of us will be able to receive true guidance.  I t would be good to think there are those who are sent from God, BUT there are so few that we have to be careful to whom we listen.  Some say you made a threat,19 that your words have been disregarded or mishandled by men; God has not heard you and you wish your case to be preserved.20  Job, I experience this as your way of just crying out for love, for understanding, for someone to just listen and hear you.  I experience this as a lament to those who will listen.21  Must they add to your distress with their abrasive words of condemnation?  Surely they have wronged you with their false charges.  Repeatedly you, Job, have cried out for mercy and justice and understanding, but your cries have fallen on deaf ears.22  Your soul-piercing cry23 has echoed and re-echoed down through the ages as women and men have looked in vain for tenderness and support from those who should have remained steadfast in their commitment and friendship.  This is something with which many people are familiar today, so why must we make something more out of your experience than may be present?  Why must we excuse or find intellectual answers when today many know what it is to cry out in pain?  Why is this so difficult to accept that when pain occurs, we must simply cry out to God for strength, for love, for encouragement?  Why must there be an explanation of why or what you must have been thinking, or just what it was that caused you to respond the way you do?</vt:lpstr>
      <vt:lpstr>There are those who discuss your perception of the futility of life.  I do accept that as part of your lament.  Yesterday, as I visited a young man in a hospital (that is where sick people go, Job – there are a few technological changes today – BUT people are the same, so don’t let unfamiliar terms cause you to turn from hearing me) who is terminally ill, whose wife and children have left him as he dies, who has had his very manhood taken from him, that causes me (and him also, I’m sure) to say:        Damn the day I was born,     The night that said, “A boy is begot.”24  I hear your regrets for having been born, and wish that at least you had died at birth.       There the wicked cease from troubling,      And there the weary are at rest.25  At this stage, I hear you not arguing, but lamenting.  I hear you as you yearn for death, which comes not, and causes you to seek after it more than for hidden treasure.       I have no rest, no peace;      What has come is agony.  Job, I do not hear you directly arraigning God’s justice: you are expressing your total disillusionment with life and wish for death.26  I hear the feeling of human helplessness being expressed.  The self-lament primarily bemoans the reality of your suffering.  As you reflect and agonize, you realize that neither life nor death offers hope.27  Job, I hear you appealing to God in the best way you know whey you say:       Why dost thou hide thy face,      and count me as the enemy? 28  Don’t people understand it is possible to be pushed past your body’s capacity to bear pain; your strength is not “the strength of stones,” nor is your body bronze.29</vt:lpstr>
      <vt:lpstr>As running water inexorably wears away stone, so your hopes, once so real, so impregnable, have eroded away before the attacks of God.30  Job, in your lament, as with most of us, there is the feeling, the sense of futility.  How many times does death bring helplessness, hopelessness, unanswered questions, seemingly crazy thoughts?  Won’t someone just listen?       For his part, he crumbles away like rotten wood,           or like a moth-eaten garment,      a human being, born of woman,           whose life is short but full of trouble.      Like a flower, such a one blossoms and withers,           fleeting as a shadow, transient.      And this is the creature on whom you fix your gaze,           and bring to judgment before you!      But will anyone produce the pure from what is impure?           No one can!      Since his days are measured out,           since his tale of months depends on you,           since you assign him bounds he cannot pass,      turn your eyes from him, leave him alone,           like a hired labourer, to finish his day in peace.31  Oh, yes!  What is life, what is the purpose of this anguish, why the unknown, the uncertainty, the pain, the sorrow?  Yes, Lord, are you sitting upon your throne and looking down upon me in sarcasm?  Why have you not better prepared me for this moment in my life, why do I not feel your comforting hand in this?  Yes, I know your presence.  I experience your love by your presence and, yet, you do NOT talk with me, you do not reassure me that all is well, you do not take me into your arms; but I do acknowledge your presence, your guidance!  I am left wanting to hear from you directly and not through friends!  Yes, God, maybe I do want you to talk with me personally – except Lord, I don’t know if I have the courage of Job.32  Job, you deliver your last great speech of self-vindication, consisting of a series of what are known as “oaths of clearance” in Job’s “Code of a Man of Honour.”  You swear that you have not committed any crimes listed.33  You always dealt  </vt:lpstr>
      <vt:lpstr>Generously and properly with women, you dealt fairly with servants, considerate towards the poor and helped the widow and the orphan, always aware of the basic equality of all human beings.  You were never proud or complacent with respect to your wealth.  You never acted deceitfully.  You were generous to your enemies and never turned away a stranger from your door.  I heard your conclusion:       Oh, that I had one to hear me!      Behold my signature, let the Almighty answer me,      And let my adversary write a document.34   Job, you are a man, a gentleman of honor; you were held in honor by your community, enjoying the deference of the mightiest.  You were a man who did good works, known for helping the poor and widowed, the aliens within the community who had no one to help them.  You were an advocate for the deprived.35  You took pride in the consideration you showed the poor, the widow, and the orphan.  Unlike the crasser members of his class you are deeply sensitive to the truth that both you and your slave are fashioned alike by God.  Your wealth never tempted you to arrogance.  You revealed a holy admirable quality in your life:       Did I hide my transgressions like Adam,      Bury my wrongdoing in my bosom,      That I [now] fear the great multitude,      And am shattered by the contempt of families,      So that I keep silent and do not step outdoors?36  Is not this a cry of pain and not of piety?  Again, how many times has the church had someone in their community reach out to others and when things went wrong for them, they walked away from them?  You reminisced of your existence from conception through the happy years of life, and uttered to God an appeal and a further charge:       You granted me life and loving care,      You presented me as a living being.37  and yet this is the point beyond understanding these invidious tortures – </vt:lpstr>
      <vt:lpstr>     This things did You hide in Your heart?      I know that this was Your purpose!.38  In denying the many sins which are listed,39 you point out that you have always been just in the treatment of your servants.  You explain that if you had not been fair in your dealings, you would not be able to do anything when God appears to you for reckoning.40  Sure there is somebody on high who will bear witness on your behalf:       Even now, behold my witness is in heaven      And he that testifieth for me is on high.41  Remembrance of days gone by has an added pathos for in the past you know the watchful eyes of God and felt the security of divine protection.42  The images that you used to depict this period are warm and familial and portray you as a man enjoying the peace and prosperity of friendship with god.  Then you were a man respected by the young and by the old alike.  You exercised some authority at the gate where legal cases were often decided and to have won the esteem of the leaders of the community as well.  You enumerate some of the good works you performed that bought you to the exalted station which you held in the past. 43  Those within the community, especially widows and orphans and resident aliens, who were outside of the patronage of a man were often subject to exploitation, abuse, and neglect.  Convinced that you worship a caring God and that covenantal union expects that you show the same solicitude, you insisted that you were the benefactor of the needy.  Your social consciousness you achieved at the level of refinement expected of a truly righteous Israelite.44  For the first time you cry out directly to God about the mistreatment you undergo at the hand of the Almighty.45  Are you not just saying, please will someone listen, someone who cares, someone who will be supportive?</vt:lpstr>
      <vt:lpstr>Job, when I am in pain, I do not always know why I do what I do, so how I the world can others think they know why I do what I do and try to interpret?46  I hear you responding to the little that is offered by Zophar by declaring that your friends could have comforted you somewhat by simply listening.  “Hear diligently my speech, and let this be your consolation.”47  Why can people not just shut-up, listen and quit trying to quote Scripture that has nothing to do with what you are saying?  There is one difference with us, Job.  My mate, my husband, very unlike yours would never have told me to curse God.48  My husband, even in his sickness said, “Bless the Lord.”  So our lives are very different in our marital relationship.  I experienced God’s grace through him.  Job, it was so wonderful to hear someone you love blessing the Lord.  There are those who speak of you not being a real person, but almost a puppet in the hand of the author who lacked courage to “stand up” and express his own heart, using his own name.  Or that you represent an idea, a people.49  I don’t have difficulty with that, BUT, Job, you and I are friends, and we “know what we know.”  There are those who see the three false friends as cruel and self-righteous, displeasers of  God.50  I do experience them as the church today (oh, think of temple instead of church).  There are those who believe in just retribution51 and when things go badly for you and me, it is because we must have “gotten” what we deserved!  They believe things are going well for them because they are good, why just look at them.  Suffering is punishment to most people.  Job, you and I know that is true, but it is not for our individual sins; it is out of the laws of nature being broken over the many years.52  You are deeply grieved by the faithlessness of those who were once thought to be friends and who should have remained at your side, steadfast in their loyalty.53  Oh, Job, how  hear that!  When I experienced my pain, people I thought were my friends no longer made contact with me.  It is like I had the plague when Jesse died. </vt:lpstr>
      <vt:lpstr>Even people I grew up refused to have anything to do with me when he died.  Oh, I hear you: fair weather friends! In the name of Yahweh!  It appears that everyone concludes that we are guilty of sin, and then treat us accordingly.  The disdain that we experience only compounds the already unbearable sufferings.  In former times we had enjoyed the esteem of the righteous.  Now we are the object of their contempt.  Your response is concluded by considering the various ways that people respond to distress.  The righteous are appalled by it and react against the sufferer who is obviously responsible for it.  Turning away from it as they do serves to strengthen them in their own righteousness.  Friends and companions appear to abandon the sufferer.  In your case (and mine), your companions lack sympathy and offered hollow platitudes.54  Affliction brought you to the limits of hope and the bring of despiar.55  Can not these so-called God-sent people understand!  Job, there are those who speak of your life as being representative of the intelligent, that it is so well lived (written) that only someone of great intellect could be involved.56  Job, that bothers me because that is what I have experienced from society.  They lay a heavy “trip” on you and me to continue making this superficial presentation of ourselves.  But, Job, there are those who indicate they know you better and that you were not the thinker, ISTJ, BUT you were a feeler, ISFJ.  When I hear the passionate words you use, the actions described, this is a life of emotions (feelings): yearning, doubt, skepticism, sense of injustice, pain, debate, conviction, outbursts, condemnation, plea anguish, despair, grieved by false friends, sons in the night, praise to God, fear, joy dejection, suffering, crying out to God, your search, rejection, anger.57  “The revelation of God is made to the heart, not to the brain: His spirit operates within the sphere of the emotions, and only afterwards and by way of reflex action in the region of the intellect.  With the heart man believeth unto righteousness.”58  I share with you in your experiences; it can only be expressed in emotional terms, which the intellect so beautifully allows.  How can people separate the two! Intellect and emotions go together.   Job , I don’t know if this crossed your mind, but maybe, just maybe we are also crying out, “God God, just let me know you are not mocking us.” 59  Somehow in </vt:lpstr>
      <vt:lpstr>This I feel “friends” are mocking us also.  It is during these times, Job, when we are helpless, we can only cry out to god in our helplessness.  (No one else will listen.)  I am helpless.  Oh, God, I am supposed to hold my head up when I feel all around me insignificance.60  Yes, how wonderful to find someone to listen and to understand, to know that these sufferings are unbearable.  Job, you understood well what it was like not to have a steadfast friendship, one of commitment; I understand also.  How often has the church failed to encourage and/or support those almenting.61  Job, I wish you could tell me what you believe it was that gave you encouragement.  Was it just the listening or the verbalizing of what you felt?  Was it the Whirlwind that brought healing?  Was it Elihu in the divine discipline that brought healing?62  Job, I want to dialogue with you more on the imagery you use.  Somehow, I feel that, I experience that imagery.63  It was not apparent to me until you shared it with me.  Yes, in my discouragement, I believe I must have been seeking to return to the womb, to be enclosed in warmth, security.  Yes, Job, I have experienced a new birth when I was left to be alone, left to a cold, cruel world.  Do I feel like I have just been thrown into the cold, dark night?  Yes, Job, I do desire to return to the womb of my yesterday.  I hear that Job!  There is a second set of key images in the first movement of God’s speech that harks back to your initial poem, namely the imagery of physical generation and birth.  Your first speech begins with birth and conception and circles back on the belly or womb where you would like to be enclosed, where you imagine the fate of the dead fetus as the happiest of human lots.  Againt those doors of the belly that you wanted shut forever, the Voice from the Whirlwind invokes a cosmic womb and cosmic doors to a very different purpose: “[He] hedged in the sea with doors, /when it gushed forth from the womb.”64  This figuration of setting limits to the primal sea as closing doors on a gushing womb produces a high tension of meaning absent from your unequivocal death wish.  The doors are closed and bolted so that the flood will not engulf the earth, but nevertheless the waves surge, the womb of all things pulsates, something is born – (a sense made clear in the incipiently narrative development of the womb into the next line, where in a metaphor unique </vt:lpstr>
      <vt:lpstr>in biblical poetry the primordial mists over the surface of the deep are called swaddling bands.)65  When people say, “Oh, I understand,” what is it they understand?  I hear you, Job, lamenting the loss of the past and loss of status.  Out of your outcry emerges a new identity.  You are an orphan and an alien man, forced from a new womb, naked and shivering and resentful.  Are you not lamenting this birth, the birth which has taken you from the warm safety of god-shielded living into a terrible, frightening void, the future unknown, heartbreak, and terror?66  Can the church not understand the need for nurturing, sustaining those being born into a frightening new world?    Oh, Job, this new identity is almost more than that with which I can deal.  Why just yesterday, I was asked to consider my identity separate from Jesse (my late husband).  The comment was “Jesse is dead, not you!”  The assignment I have is dealing with my new identity.  I was asked to define my sexuality when I was married and then to write about it as a single person.  Job, I realized at that point that I had no idea who I am, and, yes, I am like you: an orphan, an alien, forced from a new womb, naked and shivering, and yes, perhaps even resentful.    Why, Job did you not lament, not speak more concerning this aspect of which you experienced.  Yes, you had to experience this aspect also!67  Your wife who told you to curse God was take from you.  You tell us of your new family later in your story is why I have to assume you have a different wife later in your life.  Why, Job, why did you not deal with this?  You have left me stranded, so to speak.  I have no idea where to begin in writing a paper.  I may even experience the one making this assignment as you did Elihu, the one who brings divine discipline.  When I was asked to consider seeking the leadership of the Holy Spirit in this matter, I knew this person had indeed been with our Redeemer, that this person was sent from our Redeemer.    There are two in my life who are seemingly invoking divine discipline.  I can tell you it is painful, but I also have to acknowledge they are NOT false friends.  It will be out of this experience with them that I will sing, rejoice with you, “I KNOW THAT MY REDEEMER LIVEITH.”68    </vt:lpstr>
      <vt:lpstr>Yes, Job, maybe I also am turning out to be a false friend.  I began like they.  I wanted to talk with you, but here it seems we part ways because you no longer want to listen, to speak to me, to help me.  But I am not turning on you as being guilty of sin, but being guilty of failing to share with me concerning this part of your life.  Can you not walk with me in this that I may learn from you?  Yes, Job, maybe I did go off on a tangent, but I needed to cry out for help.  Yes, let me come back to walking with you again.  Let me try to listen to you.  Your response in the dialogue is a shuddering away of wounded flesh from the point of impact, a longing for the sweet anesthesia of death.  Out of your creature outcry, however, a new identity begins to emerge: that of orphaned and alien man, forced from a new womb, naked and shivering and resentful.  The birth which you lament69 is not really biological, for through your happy years you never regretted this.  You were really protesting the new birth which has impelled you from the warm safety of God-shielded living into a terrible, frightening void, fraught with unsuspected agonies, demanding outrageous effort, prophesying heartbreak and terror.  Any of us would ask to return to the warm, comfortable sanity of our old life.70  The new is uncomfortable because we don’t know who we are.  It is difficult seeking, finding our new identity, or it is for me, Job.  BUT, I hear as part of your lament you saying, “Oh, please, someone hear me.”71  Encourage me.”  Love me and care, reach out to me.”  The positions put forward by your friends are deeply felt and often expressed with moving conviction.  But they never really meet the points that you make.  No wonder you said to the three false friends after Eliphaz concluded his second speech, “Sorry comforters are ye all.”72    The three friends of Job have failed.  They have failed to convict him of sin.  They have failed to alleviate his grief.  They have failed to justify the ways of God to men.”73  After dismissing your friends’ “windy words” and remarking that you could speak like that too if their positions were reversed, you turn again to God, charging Him with having betrayed and broken you even though you are innocent.  (Job, I used the word broken recently, and I believe I also was misunderstood.  I used it with </vt:lpstr>
      <vt:lpstr>someone that I believe cares – I hope – and somehow it felt as though I was sitting by myself so grossly misunderstood.)  “More than once Job utters this personal, deathless faith in a personal, changeless God.  Twice he pours out the passion of his soul in matchless words which the world will never let die.  From the abysses of despair, when it seems to himself that he has been ‘broken in pieces,’ he rises upon the wings of hope to heights of unsurpassable assurance which are to this day the crown and climax of believing prayer, and which must remain the joy of faithful hearts for ever.”74    Job, that was not well received and, yet, down in my heart was love because this person cared enough to penetrate me – or whatever word more wisely could have been used.  No wonder you cry out:         O earth, cover not thou my blood,      And let my cry have no resting-place.75  Oh, Job, I hear your cry: Listen to me; there is healing in knowing someone cares enough to listen.”  Job, I recently heard a chaplain as he spoke of a time when a woman was very sick.  She lost four children in a fire.  She was in a hospital and would just sit on the floor, rocking back and forth – without saying anything for days.  She did not take her medicine (Job, that is probably like an herb that brings healing to you).  This chaplain said that he finally decided to sit with her and one day he told her that he was going to sit with her until she took her medicine.  After forty-five minutes on that particular day, she took her medicine.  The chaplain said that two days later, you would never have known that she was sick.  HEAR THAT, JOB!  We are not the only ones who want to know someone cares enough to sit upon the dunghill with us.  These people that think they can pass through our lives today and be gone tomorrow are NOT friends.  They don’t give a care!  Their actions betray their words.  Job, do they think we are so inadequate that we cannot see this?  Oh, Job, when I hear of such experiences, I can then sing, “I know that my Redeemer liveth.”  And, Job, I have to be honest and say, there are very few in my life who have in one way or another sat with me in this manner and have begun hearing me.</vt:lpstr>
      <vt:lpstr>Oh, Job, Von Rad is your friend.  He says: “He appeals against the terrible god of his experience to the God who, from of old, had offered himself as saviour of the poor and the sick and as the defending counsel of those who had been deprived of justice.  He can live and breathe only if it is this Yahweh who reveals himself to him.”  Listen, Job.   “Is there not also there a divine striving for a share in this joy?  In this way, then God has turned to Job, and Job has immediately understood him.  Here, too, then – as has been so finely said – God has bet on Job and, in doing so, this time too he has not been wrong and has not lost his bet.  It could have turned out that Job would have closed his mind to this speech, and then God would have been the loser.”76  Oh, Job, I believe that I will be able once again to sing, to rejoice knowing that “my Redeemer lives,” knowing that He has placed his bet on you and me, that He cared enough to send people in my life to listen, to hear me, to nurture me, to love me, to care.  How beautiful to think as Von Rad.  And, Job, I am trusting that my mind, my heart, will be open to hear the Lord as you did, as He speaks to me that my identity and ministry will indeed emerge in a way to bring glory to the Lord, to be able to rejoice in what the Lord is doing in my life through all of His people He has sent my way (including the one who has allowed me to dialogue with you in this paper).</vt:lpstr>
      <vt:lpstr>Bibliography</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67</cp:revision>
  <dcterms:created xsi:type="dcterms:W3CDTF">2007-11-15T22:32:40Z</dcterms:created>
  <dcterms:modified xsi:type="dcterms:W3CDTF">2021-03-02T17:53:02Z</dcterms:modified>
</cp:coreProperties>
</file>